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4" r:id="rId3"/>
    <p:sldId id="277" r:id="rId4"/>
    <p:sldId id="257" r:id="rId5"/>
    <p:sldId id="258" r:id="rId6"/>
    <p:sldId id="259" r:id="rId7"/>
    <p:sldId id="260" r:id="rId8"/>
    <p:sldId id="261" r:id="rId9"/>
    <p:sldId id="262" r:id="rId10"/>
    <p:sldId id="263" r:id="rId11"/>
    <p:sldId id="264" r:id="rId12"/>
    <p:sldId id="276" r:id="rId13"/>
    <p:sldId id="278" r:id="rId14"/>
    <p:sldId id="265" r:id="rId15"/>
    <p:sldId id="270" r:id="rId16"/>
    <p:sldId id="271" r:id="rId17"/>
    <p:sldId id="272" r:id="rId18"/>
    <p:sldId id="273" r:id="rId19"/>
    <p:sldId id="267" r:id="rId20"/>
    <p:sldId id="275" r:id="rId21"/>
    <p:sldId id="268" r:id="rId22"/>
    <p:sldId id="269"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93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in.mathworks.com/support/search.html/videos/sensor-fusion-part-2-fusing-a-mag-accel-and-gyro-to-estimate-orientation-1569411056638.html?fq%5B%5D=asset_type_name:video&amp;fq%5B%5D=category:fusion/index&amp;page=1"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circuitdigest.com/microcontroller-projects/arduino-based-self-balancing-robot" TargetMode="External"/><Relationship Id="rId5" Type="http://schemas.openxmlformats.org/officeDocument/2006/relationships/hyperlink" Target="https://in.mathworks.com/help/supportpkg/arduino/ref/estimate-orientation-ahrs.html" TargetMode="External"/><Relationship Id="rId4" Type="http://schemas.openxmlformats.org/officeDocument/2006/relationships/hyperlink" Target="https://robu.in/product/l298-based-motor-driver-module-2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2728" y="1791378"/>
            <a:ext cx="7477601" cy="1666399"/>
          </a:xfrm>
          <a:prstGeom prst="rect">
            <a:avLst/>
          </a:prstGeom>
          <a:noFill/>
          <a:ln/>
        </p:spPr>
        <p:txBody>
          <a:bodyPr wrap="square" rtlCol="0" anchor="t"/>
          <a:lstStyle/>
          <a:p>
            <a:pPr marL="0" indent="0">
              <a:lnSpc>
                <a:spcPts val="6561"/>
              </a:lnSpc>
              <a:buNone/>
            </a:pPr>
            <a:r>
              <a:rPr lang="en-US" sz="5000" b="1" dirty="0">
                <a:solidFill>
                  <a:srgbClr val="FFFFFF"/>
                </a:solidFill>
                <a:latin typeface="Roboto" pitchFamily="34" charset="0"/>
                <a:ea typeface="Roboto" pitchFamily="34" charset="-122"/>
                <a:cs typeface="Roboto" pitchFamily="34" charset="-120"/>
              </a:rPr>
              <a:t>Self Balancing Bike Prototype</a:t>
            </a:r>
            <a:endParaRPr lang="en-US" sz="5000" b="1" dirty="0"/>
          </a:p>
        </p:txBody>
      </p:sp>
      <p:sp>
        <p:nvSpPr>
          <p:cNvPr id="6" name="Text 2"/>
          <p:cNvSpPr/>
          <p:nvPr/>
        </p:nvSpPr>
        <p:spPr>
          <a:xfrm>
            <a:off x="833199" y="3973530"/>
            <a:ext cx="7477601" cy="355402"/>
          </a:xfrm>
          <a:prstGeom prst="rect">
            <a:avLst/>
          </a:prstGeom>
          <a:noFill/>
          <a:ln/>
        </p:spPr>
        <p:txBody>
          <a:bodyPr wrap="none" rtlCol="0" anchor="t"/>
          <a:lstStyle/>
          <a:p>
            <a:pPr marL="0" indent="0">
              <a:lnSpc>
                <a:spcPts val="2799"/>
              </a:lnSpc>
              <a:buNone/>
            </a:pPr>
            <a:endParaRPr lang="en-US" sz="2500" b="1" dirty="0">
              <a:solidFill>
                <a:srgbClr val="CFD0D8"/>
              </a:solidFill>
              <a:latin typeface="Roboto" pitchFamily="34" charset="0"/>
              <a:ea typeface="Roboto" pitchFamily="34" charset="-122"/>
              <a:cs typeface="Roboto"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767183"/>
            <a:ext cx="6863477"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Components Specifications:</a:t>
            </a:r>
            <a:endParaRPr lang="en-US" sz="4000" b="1" dirty="0"/>
          </a:p>
        </p:txBody>
      </p:sp>
      <p:sp>
        <p:nvSpPr>
          <p:cNvPr id="5" name="Text 2"/>
          <p:cNvSpPr/>
          <p:nvPr/>
        </p:nvSpPr>
        <p:spPr>
          <a:xfrm>
            <a:off x="2037993" y="1923963"/>
            <a:ext cx="2972395" cy="347186"/>
          </a:xfrm>
          <a:prstGeom prst="rect">
            <a:avLst/>
          </a:prstGeom>
          <a:noFill/>
          <a:ln/>
        </p:spPr>
        <p:txBody>
          <a:bodyPr wrap="none" rtlCol="0" anchor="t"/>
          <a:lstStyle/>
          <a:p>
            <a:pPr marL="0" indent="0">
              <a:lnSpc>
                <a:spcPts val="2734"/>
              </a:lnSpc>
              <a:buNone/>
            </a:pPr>
            <a:r>
              <a:rPr lang="en-US" sz="2200" b="1" dirty="0">
                <a:solidFill>
                  <a:srgbClr val="FFFFFF"/>
                </a:solidFill>
                <a:latin typeface="Roboto" pitchFamily="34" charset="0"/>
                <a:ea typeface="Roboto" pitchFamily="34" charset="-122"/>
                <a:cs typeface="Roboto" pitchFamily="34" charset="-120"/>
              </a:rPr>
              <a:t>Hardware Specification:</a:t>
            </a:r>
            <a:endParaRPr lang="en-US" sz="2200" b="1" dirty="0"/>
          </a:p>
        </p:txBody>
      </p:sp>
      <p:sp>
        <p:nvSpPr>
          <p:cNvPr id="6" name="Text 3"/>
          <p:cNvSpPr/>
          <p:nvPr/>
        </p:nvSpPr>
        <p:spPr>
          <a:xfrm>
            <a:off x="2037993" y="2729746"/>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1.Arduino Mega2560</a:t>
            </a:r>
            <a:endParaRPr lang="en-US" sz="2000" dirty="0"/>
          </a:p>
        </p:txBody>
      </p:sp>
      <p:sp>
        <p:nvSpPr>
          <p:cNvPr id="7" name="Text 4"/>
          <p:cNvSpPr/>
          <p:nvPr/>
        </p:nvSpPr>
        <p:spPr>
          <a:xfrm>
            <a:off x="2037993" y="3280648"/>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2.MPU9250 Gyro sensor</a:t>
            </a:r>
            <a:endParaRPr lang="en-US" sz="2000" dirty="0"/>
          </a:p>
        </p:txBody>
      </p:sp>
      <p:sp>
        <p:nvSpPr>
          <p:cNvPr id="8" name="Text 5"/>
          <p:cNvSpPr/>
          <p:nvPr/>
        </p:nvSpPr>
        <p:spPr>
          <a:xfrm>
            <a:off x="2037993" y="3825703"/>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3.L298 H-Bridge Driver</a:t>
            </a:r>
            <a:endParaRPr lang="en-US" sz="2000" dirty="0"/>
          </a:p>
        </p:txBody>
      </p:sp>
      <p:sp>
        <p:nvSpPr>
          <p:cNvPr id="9" name="Text 6"/>
          <p:cNvSpPr/>
          <p:nvPr/>
        </p:nvSpPr>
        <p:spPr>
          <a:xfrm>
            <a:off x="2037993" y="4386136"/>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4.LM298N Step down DC-DC Buck Converter</a:t>
            </a:r>
            <a:endParaRPr lang="en-US" sz="2000" dirty="0"/>
          </a:p>
        </p:txBody>
      </p:sp>
      <p:sp>
        <p:nvSpPr>
          <p:cNvPr id="10" name="Text 7"/>
          <p:cNvSpPr/>
          <p:nvPr/>
        </p:nvSpPr>
        <p:spPr>
          <a:xfrm>
            <a:off x="2037993" y="4951743"/>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5.DC Motor</a:t>
            </a:r>
            <a:endParaRPr lang="en-US" sz="2000" dirty="0"/>
          </a:p>
        </p:txBody>
      </p:sp>
      <p:sp>
        <p:nvSpPr>
          <p:cNvPr id="11" name="Text 8"/>
          <p:cNvSpPr/>
          <p:nvPr/>
        </p:nvSpPr>
        <p:spPr>
          <a:xfrm>
            <a:off x="2037993" y="5519115"/>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6.Connecting Wires</a:t>
            </a:r>
            <a:endParaRPr lang="en-US" sz="2000" dirty="0"/>
          </a:p>
        </p:txBody>
      </p:sp>
      <p:sp>
        <p:nvSpPr>
          <p:cNvPr id="12" name="Text 9"/>
          <p:cNvSpPr/>
          <p:nvPr/>
        </p:nvSpPr>
        <p:spPr>
          <a:xfrm>
            <a:off x="2037993" y="6086487"/>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7.Flywheels</a:t>
            </a:r>
            <a:endParaRPr lang="en-US" sz="2000" dirty="0"/>
          </a:p>
        </p:txBody>
      </p:sp>
      <p:sp>
        <p:nvSpPr>
          <p:cNvPr id="13" name="Text 10"/>
          <p:cNvSpPr/>
          <p:nvPr/>
        </p:nvSpPr>
        <p:spPr>
          <a:xfrm>
            <a:off x="7593806" y="1923963"/>
            <a:ext cx="2889528" cy="347186"/>
          </a:xfrm>
          <a:prstGeom prst="rect">
            <a:avLst/>
          </a:prstGeom>
          <a:noFill/>
          <a:ln/>
        </p:spPr>
        <p:txBody>
          <a:bodyPr wrap="none" rtlCol="0" anchor="t"/>
          <a:lstStyle/>
          <a:p>
            <a:pPr marL="0" indent="0">
              <a:lnSpc>
                <a:spcPts val="2734"/>
              </a:lnSpc>
              <a:buNone/>
            </a:pPr>
            <a:r>
              <a:rPr lang="en-US" sz="2200" b="1" dirty="0">
                <a:solidFill>
                  <a:srgbClr val="FFFFFF"/>
                </a:solidFill>
                <a:latin typeface="Roboto" pitchFamily="34" charset="0"/>
                <a:ea typeface="Roboto" pitchFamily="34" charset="-122"/>
                <a:cs typeface="Roboto" pitchFamily="34" charset="-120"/>
              </a:rPr>
              <a:t>Software Specification:</a:t>
            </a:r>
            <a:endParaRPr lang="en-US" sz="2200" b="1" dirty="0"/>
          </a:p>
        </p:txBody>
      </p:sp>
      <p:sp>
        <p:nvSpPr>
          <p:cNvPr id="14" name="Text 11"/>
          <p:cNvSpPr/>
          <p:nvPr/>
        </p:nvSpPr>
        <p:spPr>
          <a:xfrm>
            <a:off x="7593806" y="2725340"/>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1.Matlab</a:t>
            </a:r>
            <a:endParaRPr lang="en-US" sz="2000" dirty="0"/>
          </a:p>
        </p:txBody>
      </p:sp>
      <p:sp>
        <p:nvSpPr>
          <p:cNvPr id="15" name="Text 12"/>
          <p:cNvSpPr/>
          <p:nvPr/>
        </p:nvSpPr>
        <p:spPr>
          <a:xfrm>
            <a:off x="7593806" y="3280647"/>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2.TinkerCad</a:t>
            </a:r>
            <a:endParaRPr lang="en-US" sz="2000" dirty="0"/>
          </a:p>
        </p:txBody>
      </p:sp>
      <p:sp>
        <p:nvSpPr>
          <p:cNvPr id="16" name="Text 13"/>
          <p:cNvSpPr/>
          <p:nvPr/>
        </p:nvSpPr>
        <p:spPr>
          <a:xfrm>
            <a:off x="7593806" y="3835954"/>
            <a:ext cx="5006221"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3.Arduino IDE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054537"/>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Block Diagram:</a:t>
            </a:r>
            <a:endParaRPr lang="en-US" sz="4000" b="1" dirty="0"/>
          </a:p>
        </p:txBody>
      </p:sp>
      <p:sp>
        <p:nvSpPr>
          <p:cNvPr id="5" name="Text 2"/>
          <p:cNvSpPr/>
          <p:nvPr/>
        </p:nvSpPr>
        <p:spPr>
          <a:xfrm>
            <a:off x="2037993" y="2193250"/>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1" descr="preencoded.png"/>
          <p:cNvPicPr>
            <a:picLocks noChangeAspect="1"/>
          </p:cNvPicPr>
          <p:nvPr/>
        </p:nvPicPr>
        <p:blipFill>
          <a:blip r:embed="rId4"/>
          <a:stretch>
            <a:fillRect/>
          </a:stretch>
        </p:blipFill>
        <p:spPr>
          <a:xfrm>
            <a:off x="2037993" y="2407533"/>
            <a:ext cx="10161723" cy="52664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C191002-4398-844E-935A-D82D473D6803}"/>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7DB88FD-73D1-72C7-6B6D-9CD7DE87C1CD}"/>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CFEF06BE-0259-7A72-6041-EDC615CC6CBB}"/>
              </a:ext>
            </a:extLst>
          </p:cNvPr>
          <p:cNvSpPr/>
          <p:nvPr/>
        </p:nvSpPr>
        <p:spPr>
          <a:xfrm>
            <a:off x="1412960" y="539592"/>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Sample Calculations:</a:t>
            </a:r>
            <a:endParaRPr lang="en-US" sz="4000" b="1" dirty="0"/>
          </a:p>
        </p:txBody>
      </p:sp>
      <p:sp>
        <p:nvSpPr>
          <p:cNvPr id="5" name="Text 2">
            <a:extLst>
              <a:ext uri="{FF2B5EF4-FFF2-40B4-BE49-F238E27FC236}">
                <a16:creationId xmlns:a16="http://schemas.microsoft.com/office/drawing/2014/main" id="{A0703A8D-437C-42C6-B79F-47EB680B1A99}"/>
              </a:ext>
            </a:extLst>
          </p:cNvPr>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a:extLst>
              <a:ext uri="{FF2B5EF4-FFF2-40B4-BE49-F238E27FC236}">
                <a16:creationId xmlns:a16="http://schemas.microsoft.com/office/drawing/2014/main" id="{618D1192-20A2-0836-B9E5-A2E05618E3A6}"/>
              </a:ext>
            </a:extLst>
          </p:cNvPr>
          <p:cNvSpPr/>
          <p:nvPr/>
        </p:nvSpPr>
        <p:spPr>
          <a:xfrm>
            <a:off x="2037993" y="4273153"/>
            <a:ext cx="10554414" cy="710803"/>
          </a:xfrm>
          <a:prstGeom prst="rect">
            <a:avLst/>
          </a:prstGeom>
          <a:noFill/>
          <a:ln/>
        </p:spPr>
        <p:txBody>
          <a:bodyPr wrap="squar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B55927E2-9512-EB05-A348-95C8111DE5A6}"/>
              </a:ext>
            </a:extLst>
          </p:cNvPr>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61E8B127-F0A8-F915-42F6-6C500249FA65}"/>
              </a:ext>
            </a:extLst>
          </p:cNvPr>
          <p:cNvPicPr>
            <a:picLocks noChangeAspect="1"/>
          </p:cNvPicPr>
          <p:nvPr/>
        </p:nvPicPr>
        <p:blipFill rotWithShape="1">
          <a:blip r:embed="rId3"/>
          <a:srcRect t="6189" r="2492" b="18987"/>
          <a:stretch/>
        </p:blipFill>
        <p:spPr>
          <a:xfrm>
            <a:off x="775866" y="1706107"/>
            <a:ext cx="4259122" cy="6157733"/>
          </a:xfrm>
          <a:prstGeom prst="rect">
            <a:avLst/>
          </a:prstGeom>
        </p:spPr>
      </p:pic>
      <p:pic>
        <p:nvPicPr>
          <p:cNvPr id="12" name="Picture 11">
            <a:extLst>
              <a:ext uri="{FF2B5EF4-FFF2-40B4-BE49-F238E27FC236}">
                <a16:creationId xmlns:a16="http://schemas.microsoft.com/office/drawing/2014/main" id="{84AA7C1B-74C2-3D99-E8D7-B8B16F7A8A8F}"/>
              </a:ext>
            </a:extLst>
          </p:cNvPr>
          <p:cNvPicPr>
            <a:picLocks noChangeAspect="1"/>
          </p:cNvPicPr>
          <p:nvPr/>
        </p:nvPicPr>
        <p:blipFill rotWithShape="1">
          <a:blip r:embed="rId4"/>
          <a:srcRect t="12725" r="3277" b="4445"/>
          <a:stretch/>
        </p:blipFill>
        <p:spPr>
          <a:xfrm>
            <a:off x="5504332" y="1706107"/>
            <a:ext cx="4259122" cy="6157733"/>
          </a:xfrm>
          <a:prstGeom prst="rect">
            <a:avLst/>
          </a:prstGeom>
        </p:spPr>
      </p:pic>
      <p:pic>
        <p:nvPicPr>
          <p:cNvPr id="14" name="Picture 13">
            <a:extLst>
              <a:ext uri="{FF2B5EF4-FFF2-40B4-BE49-F238E27FC236}">
                <a16:creationId xmlns:a16="http://schemas.microsoft.com/office/drawing/2014/main" id="{87CD47BA-EDEB-D445-97FC-393A946744A3}"/>
              </a:ext>
            </a:extLst>
          </p:cNvPr>
          <p:cNvPicPr>
            <a:picLocks noChangeAspect="1"/>
          </p:cNvPicPr>
          <p:nvPr/>
        </p:nvPicPr>
        <p:blipFill rotWithShape="1">
          <a:blip r:embed="rId5"/>
          <a:srcRect l="3379" t="4444" r="2487" b="8580"/>
          <a:stretch/>
        </p:blipFill>
        <p:spPr>
          <a:xfrm>
            <a:off x="10232798" y="1706107"/>
            <a:ext cx="4131384" cy="6157733"/>
          </a:xfrm>
          <a:prstGeom prst="rect">
            <a:avLst/>
          </a:prstGeom>
        </p:spPr>
      </p:pic>
    </p:spTree>
    <p:extLst>
      <p:ext uri="{BB962C8B-B14F-4D97-AF65-F5344CB8AC3E}">
        <p14:creationId xmlns:p14="http://schemas.microsoft.com/office/powerpoint/2010/main" val="1403276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670009E-18DA-7094-F53B-EA2A9B9ACE37}"/>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568DC2E-EE4C-DAAC-17E5-2EC95EF75D6C}"/>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89396D7A-9B82-1A4D-B64A-649A42695CA4}"/>
              </a:ext>
            </a:extLst>
          </p:cNvPr>
          <p:cNvSpPr/>
          <p:nvPr/>
        </p:nvSpPr>
        <p:spPr>
          <a:xfrm>
            <a:off x="1030996" y="221102"/>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Program:</a:t>
            </a:r>
            <a:endParaRPr lang="en-US" sz="4000" b="1" dirty="0"/>
          </a:p>
        </p:txBody>
      </p:sp>
      <p:sp>
        <p:nvSpPr>
          <p:cNvPr id="5" name="Text 2">
            <a:extLst>
              <a:ext uri="{FF2B5EF4-FFF2-40B4-BE49-F238E27FC236}">
                <a16:creationId xmlns:a16="http://schemas.microsoft.com/office/drawing/2014/main" id="{ED3A8DC7-A53F-A1C5-E6B1-12F0F9FF2977}"/>
              </a:ext>
            </a:extLst>
          </p:cNvPr>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a:extLst>
              <a:ext uri="{FF2B5EF4-FFF2-40B4-BE49-F238E27FC236}">
                <a16:creationId xmlns:a16="http://schemas.microsoft.com/office/drawing/2014/main" id="{1251EB25-874C-2AB0-C21D-9EC579810B05}"/>
              </a:ext>
            </a:extLst>
          </p:cNvPr>
          <p:cNvSpPr/>
          <p:nvPr/>
        </p:nvSpPr>
        <p:spPr>
          <a:xfrm>
            <a:off x="2037993" y="4273153"/>
            <a:ext cx="10554414" cy="710803"/>
          </a:xfrm>
          <a:prstGeom prst="rect">
            <a:avLst/>
          </a:prstGeom>
          <a:noFill/>
          <a:ln/>
        </p:spPr>
        <p:txBody>
          <a:bodyPr wrap="squar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16305666-10BD-22CA-5418-98CCD304D234}"/>
              </a:ext>
            </a:extLst>
          </p:cNvPr>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825067BD-1FCD-ECF2-1DE2-12B9A449A0F2}"/>
              </a:ext>
            </a:extLst>
          </p:cNvPr>
          <p:cNvPicPr>
            <a:picLocks noChangeAspect="1"/>
          </p:cNvPicPr>
          <p:nvPr/>
        </p:nvPicPr>
        <p:blipFill>
          <a:blip r:embed="rId3"/>
          <a:stretch>
            <a:fillRect/>
          </a:stretch>
        </p:blipFill>
        <p:spPr>
          <a:xfrm>
            <a:off x="541220" y="1195446"/>
            <a:ext cx="6377141" cy="6866215"/>
          </a:xfrm>
          <a:prstGeom prst="rect">
            <a:avLst/>
          </a:prstGeom>
        </p:spPr>
      </p:pic>
      <p:pic>
        <p:nvPicPr>
          <p:cNvPr id="12" name="Picture 11">
            <a:extLst>
              <a:ext uri="{FF2B5EF4-FFF2-40B4-BE49-F238E27FC236}">
                <a16:creationId xmlns:a16="http://schemas.microsoft.com/office/drawing/2014/main" id="{DA367061-C902-FD38-462A-0CF9E2A41F38}"/>
              </a:ext>
            </a:extLst>
          </p:cNvPr>
          <p:cNvPicPr>
            <a:picLocks noChangeAspect="1"/>
          </p:cNvPicPr>
          <p:nvPr/>
        </p:nvPicPr>
        <p:blipFill>
          <a:blip r:embed="rId4"/>
          <a:stretch>
            <a:fillRect/>
          </a:stretch>
        </p:blipFill>
        <p:spPr>
          <a:xfrm>
            <a:off x="7315200" y="1195445"/>
            <a:ext cx="6773980" cy="6866215"/>
          </a:xfrm>
          <a:prstGeom prst="rect">
            <a:avLst/>
          </a:prstGeom>
        </p:spPr>
      </p:pic>
    </p:spTree>
    <p:extLst>
      <p:ext uri="{BB962C8B-B14F-4D97-AF65-F5344CB8AC3E}">
        <p14:creationId xmlns:p14="http://schemas.microsoft.com/office/powerpoint/2010/main" val="404042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24">
              <a:alpha val="75000"/>
            </a:srgbClr>
          </a:solidFill>
          <a:ln/>
        </p:spPr>
      </p:sp>
      <p:sp>
        <p:nvSpPr>
          <p:cNvPr id="4" name="Text 1"/>
          <p:cNvSpPr/>
          <p:nvPr/>
        </p:nvSpPr>
        <p:spPr>
          <a:xfrm>
            <a:off x="1790938" y="606980"/>
            <a:ext cx="5524262" cy="690563"/>
          </a:xfrm>
          <a:prstGeom prst="rect">
            <a:avLst/>
          </a:prstGeom>
          <a:noFill/>
          <a:ln/>
        </p:spPr>
        <p:txBody>
          <a:bodyPr wrap="none" rtlCol="0" anchor="t"/>
          <a:lstStyle/>
          <a:p>
            <a:pPr marL="0" indent="0">
              <a:lnSpc>
                <a:spcPts val="5437"/>
              </a:lnSpc>
              <a:buNone/>
            </a:pPr>
            <a:r>
              <a:rPr lang="en-US" sz="4000" b="1" dirty="0">
                <a:solidFill>
                  <a:srgbClr val="FFFFFF"/>
                </a:solidFill>
                <a:latin typeface="Roboto" pitchFamily="34" charset="0"/>
                <a:ea typeface="Roboto" pitchFamily="34" charset="-122"/>
                <a:cs typeface="Roboto" pitchFamily="34" charset="-120"/>
              </a:rPr>
              <a:t>Simulation:</a:t>
            </a:r>
            <a:endParaRPr lang="en-US" sz="4000" b="1" dirty="0"/>
          </a:p>
        </p:txBody>
      </p:sp>
      <p:pic>
        <p:nvPicPr>
          <p:cNvPr id="5" name="Image 1" descr="preencoded.png"/>
          <p:cNvPicPr>
            <a:picLocks noChangeAspect="1"/>
          </p:cNvPicPr>
          <p:nvPr/>
        </p:nvPicPr>
        <p:blipFill>
          <a:blip r:embed="rId4"/>
          <a:stretch>
            <a:fillRect/>
          </a:stretch>
        </p:blipFill>
        <p:spPr>
          <a:xfrm>
            <a:off x="3958542" y="1904523"/>
            <a:ext cx="6412374" cy="5364005"/>
          </a:xfrm>
          <a:prstGeom prst="rect">
            <a:avLst/>
          </a:prstGeom>
        </p:spPr>
      </p:pic>
      <p:sp>
        <p:nvSpPr>
          <p:cNvPr id="6" name="Text 2"/>
          <p:cNvSpPr/>
          <p:nvPr/>
        </p:nvSpPr>
        <p:spPr>
          <a:xfrm>
            <a:off x="2067163" y="6667143"/>
            <a:ext cx="10496074" cy="353497"/>
          </a:xfrm>
          <a:prstGeom prst="rect">
            <a:avLst/>
          </a:prstGeom>
          <a:noFill/>
          <a:ln/>
        </p:spPr>
        <p:txBody>
          <a:bodyPr wrap="none" rtlCol="0" anchor="t"/>
          <a:lstStyle/>
          <a:p>
            <a:pPr marL="0" indent="0">
              <a:lnSpc>
                <a:spcPts val="2784"/>
              </a:lnSpc>
              <a:buNone/>
            </a:pPr>
            <a:endParaRPr lang="en-US" sz="1740" dirty="0"/>
          </a:p>
        </p:txBody>
      </p:sp>
      <p:sp>
        <p:nvSpPr>
          <p:cNvPr id="7" name="Text 3"/>
          <p:cNvSpPr/>
          <p:nvPr/>
        </p:nvSpPr>
        <p:spPr>
          <a:xfrm>
            <a:off x="2067163" y="7269123"/>
            <a:ext cx="10496074" cy="353497"/>
          </a:xfrm>
          <a:prstGeom prst="rect">
            <a:avLst/>
          </a:prstGeom>
          <a:noFill/>
          <a:ln/>
        </p:spPr>
        <p:txBody>
          <a:bodyPr wrap="none" rtlCol="0" anchor="t"/>
          <a:lstStyle/>
          <a:p>
            <a:pPr marL="0" indent="0">
              <a:lnSpc>
                <a:spcPts val="2784"/>
              </a:lnSpc>
              <a:buNone/>
            </a:pPr>
            <a:endParaRPr lang="en-US" sz="17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29DFE14-00A7-C9C5-8EDA-3AB1BCC8DB04}"/>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674BE63-B4B7-2F54-6547-57A2E27DCC10}"/>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A9D03651-88A2-72C7-3AF1-4CBE9EA00099}"/>
              </a:ext>
            </a:extLst>
          </p:cNvPr>
          <p:cNvSpPr/>
          <p:nvPr/>
        </p:nvSpPr>
        <p:spPr>
          <a:xfrm>
            <a:off x="2037993" y="1132278"/>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Results:</a:t>
            </a:r>
            <a:endParaRPr lang="en-US" sz="4000" b="1" dirty="0"/>
          </a:p>
        </p:txBody>
      </p:sp>
      <p:sp>
        <p:nvSpPr>
          <p:cNvPr id="5" name="Text 2">
            <a:extLst>
              <a:ext uri="{FF2B5EF4-FFF2-40B4-BE49-F238E27FC236}">
                <a16:creationId xmlns:a16="http://schemas.microsoft.com/office/drawing/2014/main" id="{768A6990-D7FB-5CC7-CAE0-76AA18E7A065}"/>
              </a:ext>
            </a:extLst>
          </p:cNvPr>
          <p:cNvSpPr/>
          <p:nvPr/>
        </p:nvSpPr>
        <p:spPr>
          <a:xfrm>
            <a:off x="2037993" y="2454663"/>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Recreational cycling: </a:t>
            </a:r>
            <a:r>
              <a:rPr lang="en-US" sz="2500" dirty="0">
                <a:solidFill>
                  <a:srgbClr val="CFD0D8"/>
                </a:solidFill>
                <a:latin typeface="Roboto" pitchFamily="34" charset="0"/>
                <a:ea typeface="Roboto" pitchFamily="34" charset="-122"/>
                <a:cs typeface="Roboto" pitchFamily="34" charset="-120"/>
              </a:rPr>
              <a:t>Offering a more accessible and enjoyable experience for people with balance challenges, beginners, older adults, and those seeking a novel riding experience.</a:t>
            </a:r>
            <a:endParaRPr lang="en-US" sz="2500" dirty="0"/>
          </a:p>
        </p:txBody>
      </p:sp>
      <p:sp>
        <p:nvSpPr>
          <p:cNvPr id="6" name="Text 3">
            <a:extLst>
              <a:ext uri="{FF2B5EF4-FFF2-40B4-BE49-F238E27FC236}">
                <a16:creationId xmlns:a16="http://schemas.microsoft.com/office/drawing/2014/main" id="{C25ED138-CF7B-5897-3330-045C1593E3D2}"/>
              </a:ext>
            </a:extLst>
          </p:cNvPr>
          <p:cNvSpPr/>
          <p:nvPr/>
        </p:nvSpPr>
        <p:spPr>
          <a:xfrm>
            <a:off x="2037993" y="3936109"/>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Urban commuting: </a:t>
            </a:r>
            <a:r>
              <a:rPr lang="en-US" sz="2500" dirty="0">
                <a:solidFill>
                  <a:srgbClr val="CFD0D8"/>
                </a:solidFill>
                <a:latin typeface="Roboto" pitchFamily="34" charset="0"/>
                <a:ea typeface="Roboto" pitchFamily="34" charset="-122"/>
                <a:cs typeface="Roboto" pitchFamily="34" charset="-120"/>
              </a:rPr>
              <a:t>Providing a stable and potentially safer alternative to traditional bicycles for short-distance urban trips.</a:t>
            </a:r>
            <a:endParaRPr lang="en-US" sz="2500" dirty="0"/>
          </a:p>
        </p:txBody>
      </p:sp>
      <p:sp>
        <p:nvSpPr>
          <p:cNvPr id="7" name="Text 4">
            <a:extLst>
              <a:ext uri="{FF2B5EF4-FFF2-40B4-BE49-F238E27FC236}">
                <a16:creationId xmlns:a16="http://schemas.microsoft.com/office/drawing/2014/main" id="{2B12EFB4-B975-5D28-D8C7-717F0A8DD30A}"/>
              </a:ext>
            </a:extLst>
          </p:cNvPr>
          <p:cNvSpPr/>
          <p:nvPr/>
        </p:nvSpPr>
        <p:spPr>
          <a:xfrm>
            <a:off x="2037993" y="5062153"/>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Last-mile delivery: </a:t>
            </a:r>
            <a:r>
              <a:rPr lang="en-US" sz="2500" dirty="0">
                <a:solidFill>
                  <a:srgbClr val="CFD0D8"/>
                </a:solidFill>
                <a:latin typeface="Roboto" pitchFamily="34" charset="0"/>
                <a:ea typeface="Roboto" pitchFamily="34" charset="-122"/>
                <a:cs typeface="Roboto" pitchFamily="34" charset="-120"/>
              </a:rPr>
              <a:t>Enabling more efficient and eco-friendly delivery services in dense urban areas, potentially with cargo-carrying capabilities.</a:t>
            </a:r>
            <a:endParaRPr lang="en-US" sz="2500" dirty="0"/>
          </a:p>
        </p:txBody>
      </p:sp>
    </p:spTree>
    <p:extLst>
      <p:ext uri="{BB962C8B-B14F-4D97-AF65-F5344CB8AC3E}">
        <p14:creationId xmlns:p14="http://schemas.microsoft.com/office/powerpoint/2010/main" val="41438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BFE3D30-29F7-C29B-55D3-39296AAB17DB}"/>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454E1EA-BE3F-FFE7-8A6D-C07E1B996DBB}"/>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4B4F9568-46D2-69E6-455D-A23879281CD7}"/>
              </a:ext>
            </a:extLst>
          </p:cNvPr>
          <p:cNvSpPr/>
          <p:nvPr/>
        </p:nvSpPr>
        <p:spPr>
          <a:xfrm>
            <a:off x="2037993" y="1221581"/>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Analysis:</a:t>
            </a:r>
            <a:endParaRPr lang="en-US" sz="4000" b="1" dirty="0"/>
          </a:p>
        </p:txBody>
      </p:sp>
      <p:sp>
        <p:nvSpPr>
          <p:cNvPr id="5" name="Text 2">
            <a:extLst>
              <a:ext uri="{FF2B5EF4-FFF2-40B4-BE49-F238E27FC236}">
                <a16:creationId xmlns:a16="http://schemas.microsoft.com/office/drawing/2014/main" id="{CA92BB8F-9827-B1FC-0E7E-EA9E8ABA69BD}"/>
              </a:ext>
            </a:extLst>
          </p:cNvPr>
          <p:cNvSpPr/>
          <p:nvPr/>
        </p:nvSpPr>
        <p:spPr>
          <a:xfrm>
            <a:off x="2037993" y="2639906"/>
            <a:ext cx="10554414" cy="4553307"/>
          </a:xfrm>
          <a:prstGeom prst="rect">
            <a:avLst/>
          </a:prstGeom>
          <a:noFill/>
          <a:ln/>
        </p:spPr>
        <p:txBody>
          <a:bodyPr wrap="square" rtlCol="0" anchor="t"/>
          <a:lstStyle/>
          <a:p>
            <a:pPr>
              <a:lnSpc>
                <a:spcPts val="2799"/>
              </a:lnSpc>
            </a:pPr>
            <a:r>
              <a:rPr lang="en-US" sz="2500" dirty="0">
                <a:solidFill>
                  <a:srgbClr val="CFD0D8"/>
                </a:solidFill>
                <a:latin typeface="Roboto" panose="02000000000000000000" pitchFamily="2" charset="0"/>
                <a:ea typeface="Roboto" panose="02000000000000000000" pitchFamily="2" charset="0"/>
                <a:cs typeface="Roboto" panose="02000000000000000000" pitchFamily="2" charset="0"/>
              </a:rPr>
              <a:t>This thesis presents work on the use of CMG and PD controller to balance the bike. The CMG is an effective torque amplification device and has a short response time. A state space model of the bicycle with the CMG and a close loop controller was created in the control design assistant.</a:t>
            </a:r>
            <a:endParaRPr lang="en-US" sz="2500" dirty="0">
              <a:latin typeface="Roboto" panose="02000000000000000000" pitchFamily="2" charset="0"/>
              <a:ea typeface="Roboto" panose="02000000000000000000" pitchFamily="2" charset="0"/>
              <a:cs typeface="Roboto" panose="02000000000000000000" pitchFamily="2" charset="0"/>
            </a:endParaRPr>
          </a:p>
        </p:txBody>
      </p:sp>
      <p:sp>
        <p:nvSpPr>
          <p:cNvPr id="6" name="Text 3">
            <a:extLst>
              <a:ext uri="{FF2B5EF4-FFF2-40B4-BE49-F238E27FC236}">
                <a16:creationId xmlns:a16="http://schemas.microsoft.com/office/drawing/2014/main" id="{C2FAA162-7094-7B2F-929B-E1975DD725E2}"/>
              </a:ext>
            </a:extLst>
          </p:cNvPr>
          <p:cNvSpPr/>
          <p:nvPr/>
        </p:nvSpPr>
        <p:spPr>
          <a:xfrm>
            <a:off x="2037993" y="3820180"/>
            <a:ext cx="10554414" cy="1777008"/>
          </a:xfrm>
          <a:prstGeom prst="rect">
            <a:avLst/>
          </a:prstGeom>
          <a:noFill/>
          <a:ln/>
        </p:spPr>
        <p:txBody>
          <a:bodyPr wrap="square" rtlCol="0" anchor="t"/>
          <a:lstStyle/>
          <a:p>
            <a:pPr marL="0" indent="0">
              <a:lnSpc>
                <a:spcPts val="2799"/>
              </a:lnSpc>
              <a:buNone/>
            </a:pPr>
            <a:endParaRPr lang="en-US" sz="2000" dirty="0"/>
          </a:p>
        </p:txBody>
      </p:sp>
    </p:spTree>
    <p:extLst>
      <p:ext uri="{BB962C8B-B14F-4D97-AF65-F5344CB8AC3E}">
        <p14:creationId xmlns:p14="http://schemas.microsoft.com/office/powerpoint/2010/main" val="390273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A74C90C-CFAC-BC22-BF99-DC1DFBFE8364}"/>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A0A4771-D9C8-AE35-A39F-7855A5885F51}"/>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54A485BE-9896-77F9-6B58-07C353CA6A8A}"/>
              </a:ext>
            </a:extLst>
          </p:cNvPr>
          <p:cNvSpPr/>
          <p:nvPr/>
        </p:nvSpPr>
        <p:spPr>
          <a:xfrm>
            <a:off x="2037993" y="1371026"/>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Conclusion:</a:t>
            </a:r>
            <a:endParaRPr lang="en-US" sz="4000" b="1" dirty="0"/>
          </a:p>
        </p:txBody>
      </p:sp>
      <p:sp>
        <p:nvSpPr>
          <p:cNvPr id="5" name="Text 2">
            <a:extLst>
              <a:ext uri="{FF2B5EF4-FFF2-40B4-BE49-F238E27FC236}">
                <a16:creationId xmlns:a16="http://schemas.microsoft.com/office/drawing/2014/main" id="{295383D6-3243-6A00-54E7-94AF7B26014D}"/>
              </a:ext>
            </a:extLst>
          </p:cNvPr>
          <p:cNvSpPr/>
          <p:nvPr/>
        </p:nvSpPr>
        <p:spPr>
          <a:xfrm>
            <a:off x="2037993" y="2870894"/>
            <a:ext cx="10554414" cy="3807698"/>
          </a:xfrm>
          <a:prstGeom prst="rect">
            <a:avLst/>
          </a:prstGeom>
          <a:noFill/>
          <a:ln/>
        </p:spPr>
        <p:txBody>
          <a:bodyPr wrap="square" rtlCol="0" anchor="t"/>
          <a:lstStyle/>
          <a:p>
            <a:pPr marL="0" indent="0">
              <a:lnSpc>
                <a:spcPts val="2799"/>
              </a:lnSpc>
              <a:buNone/>
            </a:pPr>
            <a:r>
              <a:rPr lang="en-US" sz="2500" dirty="0">
                <a:solidFill>
                  <a:srgbClr val="CFD0D8"/>
                </a:solidFill>
                <a:latin typeface="Roboto" pitchFamily="34" charset="0"/>
                <a:ea typeface="Roboto" pitchFamily="34" charset="-122"/>
                <a:cs typeface="Roboto" pitchFamily="34" charset="-120"/>
              </a:rPr>
              <a:t>The project concludes that the self-balancing bike prototype is a steeping stone for future advancement that holds </a:t>
            </a:r>
            <a:r>
              <a:rPr lang="en-US" sz="2500" dirty="0" err="1">
                <a:solidFill>
                  <a:srgbClr val="CFD0D8"/>
                </a:solidFill>
                <a:latin typeface="Roboto" pitchFamily="34" charset="0"/>
                <a:ea typeface="Roboto" pitchFamily="34" charset="-122"/>
                <a:cs typeface="Roboto" pitchFamily="34" charset="-120"/>
              </a:rPr>
              <a:t>immence</a:t>
            </a:r>
            <a:r>
              <a:rPr lang="en-US" sz="2500" dirty="0">
                <a:solidFill>
                  <a:srgbClr val="CFD0D8"/>
                </a:solidFill>
                <a:latin typeface="Roboto" pitchFamily="34" charset="0"/>
                <a:ea typeface="Roboto" pitchFamily="34" charset="-122"/>
                <a:cs typeface="Roboto" pitchFamily="34" charset="-120"/>
              </a:rPr>
              <a:t> potential. Self balancing bike offer greater stability and ease of use for riders of all skill levels. They have potential to improve safety and personal transportation. They can empower people by providing a new mode of transportation.</a:t>
            </a:r>
            <a:endParaRPr lang="en-US" sz="2500" dirty="0"/>
          </a:p>
        </p:txBody>
      </p:sp>
    </p:spTree>
    <p:extLst>
      <p:ext uri="{BB962C8B-B14F-4D97-AF65-F5344CB8AC3E}">
        <p14:creationId xmlns:p14="http://schemas.microsoft.com/office/powerpoint/2010/main" val="395229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E3BBB5C-D928-A012-4860-28BB4199C48A}"/>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AF5C258-519F-AF26-9F3C-F9A6DE71302C}"/>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2AB1F027-1364-8CB8-406C-C87C4E5BB891}"/>
              </a:ext>
            </a:extLst>
          </p:cNvPr>
          <p:cNvSpPr/>
          <p:nvPr/>
        </p:nvSpPr>
        <p:spPr>
          <a:xfrm>
            <a:off x="2037993" y="700617"/>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Learning Outcomes:</a:t>
            </a:r>
            <a:endParaRPr lang="en-US" sz="4000" dirty="0"/>
          </a:p>
        </p:txBody>
      </p:sp>
      <p:sp>
        <p:nvSpPr>
          <p:cNvPr id="5" name="Text 2">
            <a:extLst>
              <a:ext uri="{FF2B5EF4-FFF2-40B4-BE49-F238E27FC236}">
                <a16:creationId xmlns:a16="http://schemas.microsoft.com/office/drawing/2014/main" id="{036959AB-0A93-4F0A-D1B1-38A5316A33E8}"/>
              </a:ext>
            </a:extLst>
          </p:cNvPr>
          <p:cNvSpPr/>
          <p:nvPr/>
        </p:nvSpPr>
        <p:spPr>
          <a:xfrm>
            <a:off x="2037993" y="1896901"/>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Learned &amp; grew: </a:t>
            </a:r>
            <a:r>
              <a:rPr lang="en-US" sz="2500" dirty="0">
                <a:solidFill>
                  <a:srgbClr val="CFD0D8"/>
                </a:solidFill>
                <a:latin typeface="Roboto" pitchFamily="34" charset="0"/>
                <a:ea typeface="Roboto" pitchFamily="34" charset="-122"/>
                <a:cs typeface="Roboto" pitchFamily="34" charset="-120"/>
              </a:rPr>
              <a:t>Gained skills in embedded systems programming &amp; troubleshooting on self-balancing vehicle project. Improved communication &amp; teamwork. Overcame complex designing challenges.</a:t>
            </a:r>
            <a:endParaRPr lang="en-US" sz="2500" dirty="0"/>
          </a:p>
        </p:txBody>
      </p:sp>
      <p:sp>
        <p:nvSpPr>
          <p:cNvPr id="6" name="Text 3">
            <a:extLst>
              <a:ext uri="{FF2B5EF4-FFF2-40B4-BE49-F238E27FC236}">
                <a16:creationId xmlns:a16="http://schemas.microsoft.com/office/drawing/2014/main" id="{AEAFB8B3-EF5C-9F50-ED49-4EB4361FB3F6}"/>
              </a:ext>
            </a:extLst>
          </p:cNvPr>
          <p:cNvSpPr/>
          <p:nvPr/>
        </p:nvSpPr>
        <p:spPr>
          <a:xfrm>
            <a:off x="2037993" y="3166700"/>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Positive impact: </a:t>
            </a:r>
            <a:r>
              <a:rPr lang="en-US" sz="2500" dirty="0">
                <a:solidFill>
                  <a:srgbClr val="CFD0D8"/>
                </a:solidFill>
                <a:latin typeface="Roboto" pitchFamily="34" charset="0"/>
                <a:ea typeface="Roboto" pitchFamily="34" charset="-122"/>
                <a:cs typeface="Roboto" pitchFamily="34" charset="-120"/>
              </a:rPr>
              <a:t>Praised for problem-solving skills &amp; contributions to brainstorming sessions. Improved code documentation based on supervisor feedback.</a:t>
            </a:r>
            <a:endParaRPr lang="en-US" sz="2500" dirty="0"/>
          </a:p>
        </p:txBody>
      </p:sp>
      <p:sp>
        <p:nvSpPr>
          <p:cNvPr id="7" name="Text 4">
            <a:extLst>
              <a:ext uri="{FF2B5EF4-FFF2-40B4-BE49-F238E27FC236}">
                <a16:creationId xmlns:a16="http://schemas.microsoft.com/office/drawing/2014/main" id="{CAD28D2A-E534-FC95-7030-10686FB86B28}"/>
              </a:ext>
            </a:extLst>
          </p:cNvPr>
          <p:cNvSpPr/>
          <p:nvPr/>
        </p:nvSpPr>
        <p:spPr>
          <a:xfrm>
            <a:off x="2037993" y="4439981"/>
            <a:ext cx="10554414" cy="710803"/>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Confidence &amp; clarity: </a:t>
            </a:r>
            <a:r>
              <a:rPr lang="en-US" sz="2500" dirty="0">
                <a:solidFill>
                  <a:srgbClr val="CFD0D8"/>
                </a:solidFill>
                <a:latin typeface="Roboto" pitchFamily="34" charset="0"/>
                <a:ea typeface="Roboto" pitchFamily="34" charset="-122"/>
                <a:cs typeface="Roboto" pitchFamily="34" charset="-120"/>
              </a:rPr>
              <a:t>Internship boosted confidence &amp; motivation for embedded systems engineering career. Increased self-awareness of troubleshooting &amp; critical thinking strengths.</a:t>
            </a:r>
            <a:endParaRPr lang="en-US" sz="2500" dirty="0"/>
          </a:p>
        </p:txBody>
      </p:sp>
      <p:sp>
        <p:nvSpPr>
          <p:cNvPr id="8" name="Text 5">
            <a:extLst>
              <a:ext uri="{FF2B5EF4-FFF2-40B4-BE49-F238E27FC236}">
                <a16:creationId xmlns:a16="http://schemas.microsoft.com/office/drawing/2014/main" id="{D7A5426B-9882-BEEA-D3E4-600BDD829E22}"/>
              </a:ext>
            </a:extLst>
          </p:cNvPr>
          <p:cNvSpPr/>
          <p:nvPr/>
        </p:nvSpPr>
        <p:spPr>
          <a:xfrm>
            <a:off x="2037993" y="5713262"/>
            <a:ext cx="10554414" cy="1544065"/>
          </a:xfrm>
          <a:prstGeom prst="rect">
            <a:avLst/>
          </a:prstGeom>
          <a:noFill/>
          <a:ln/>
        </p:spPr>
        <p:txBody>
          <a:bodyPr wrap="square" rtlCol="0" anchor="t"/>
          <a:lstStyle/>
          <a:p>
            <a:pPr marL="0" indent="0">
              <a:lnSpc>
                <a:spcPts val="2799"/>
              </a:lnSpc>
              <a:buNone/>
            </a:pPr>
            <a:r>
              <a:rPr lang="en-US" sz="2700" b="1" dirty="0">
                <a:solidFill>
                  <a:srgbClr val="CFD0D8"/>
                </a:solidFill>
                <a:latin typeface="Roboto" pitchFamily="34" charset="0"/>
                <a:ea typeface="Roboto" pitchFamily="34" charset="-122"/>
                <a:cs typeface="Roboto" pitchFamily="34" charset="-120"/>
              </a:rPr>
              <a:t>· Relevance &amp; takeaways: </a:t>
            </a:r>
            <a:r>
              <a:rPr lang="en-US" sz="2500" dirty="0">
                <a:solidFill>
                  <a:srgbClr val="CFD0D8"/>
                </a:solidFill>
                <a:latin typeface="Roboto" pitchFamily="34" charset="0"/>
                <a:ea typeface="Roboto" pitchFamily="34" charset="-122"/>
                <a:cs typeface="Roboto" pitchFamily="34" charset="-120"/>
              </a:rPr>
              <a:t>Applied classroom knowledge to project. Learned about design iteration &amp; testing in hardware development. Recommend internship for understanding practical applications in electronics &amp; telecom.</a:t>
            </a:r>
            <a:endParaRPr lang="en-US" sz="2500" dirty="0"/>
          </a:p>
        </p:txBody>
      </p:sp>
    </p:spTree>
    <p:extLst>
      <p:ext uri="{BB962C8B-B14F-4D97-AF65-F5344CB8AC3E}">
        <p14:creationId xmlns:p14="http://schemas.microsoft.com/office/powerpoint/2010/main" val="4356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dirty="0"/>
          </a:p>
        </p:txBody>
      </p:sp>
      <p:sp>
        <p:nvSpPr>
          <p:cNvPr id="4" name="Text 1"/>
          <p:cNvSpPr/>
          <p:nvPr/>
        </p:nvSpPr>
        <p:spPr>
          <a:xfrm>
            <a:off x="1632879" y="1158157"/>
            <a:ext cx="8314373"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Prototype and Team Photographs:</a:t>
            </a:r>
            <a:endParaRPr lang="en-US" sz="4000" b="1" dirty="0"/>
          </a:p>
        </p:txBody>
      </p:sp>
      <p:pic>
        <p:nvPicPr>
          <p:cNvPr id="5" name="Image 1" descr="preencoded.png"/>
          <p:cNvPicPr>
            <a:picLocks noChangeAspect="1"/>
          </p:cNvPicPr>
          <p:nvPr/>
        </p:nvPicPr>
        <p:blipFill>
          <a:blip r:embed="rId4"/>
          <a:stretch>
            <a:fillRect/>
          </a:stretch>
        </p:blipFill>
        <p:spPr>
          <a:xfrm>
            <a:off x="2037992" y="2547699"/>
            <a:ext cx="4721623" cy="3979008"/>
          </a:xfrm>
          <a:prstGeom prst="rect">
            <a:avLst/>
          </a:prstGeom>
        </p:spPr>
      </p:pic>
      <p:sp>
        <p:nvSpPr>
          <p:cNvPr id="6" name="Text 2"/>
          <p:cNvSpPr/>
          <p:nvPr/>
        </p:nvSpPr>
        <p:spPr>
          <a:xfrm>
            <a:off x="3282770" y="6711642"/>
            <a:ext cx="2232065" cy="444341"/>
          </a:xfrm>
          <a:prstGeom prst="rect">
            <a:avLst/>
          </a:prstGeom>
          <a:noFill/>
          <a:ln/>
        </p:spPr>
        <p:txBody>
          <a:bodyPr wrap="none" rtlCol="0" anchor="t"/>
          <a:lstStyle/>
          <a:p>
            <a:pPr marL="0" indent="0">
              <a:lnSpc>
                <a:spcPts val="3499"/>
              </a:lnSpc>
              <a:buNone/>
            </a:pPr>
            <a:r>
              <a:rPr lang="en-US" sz="2000" b="1" dirty="0">
                <a:solidFill>
                  <a:srgbClr val="CFD0D8"/>
                </a:solidFill>
                <a:latin typeface="Roboto" pitchFamily="34" charset="0"/>
                <a:ea typeface="Roboto" pitchFamily="34" charset="-122"/>
                <a:cs typeface="Roboto" pitchFamily="34" charset="-120"/>
              </a:rPr>
              <a:t>Prototype Photo 1</a:t>
            </a:r>
            <a:endParaRPr lang="en-US" sz="2000" b="1" dirty="0"/>
          </a:p>
        </p:txBody>
      </p:sp>
      <p:pic>
        <p:nvPicPr>
          <p:cNvPr id="7" name="Image 2" descr="preencoded.png"/>
          <p:cNvPicPr>
            <a:picLocks noChangeAspect="1"/>
          </p:cNvPicPr>
          <p:nvPr/>
        </p:nvPicPr>
        <p:blipFill>
          <a:blip r:embed="rId5"/>
          <a:stretch>
            <a:fillRect/>
          </a:stretch>
        </p:blipFill>
        <p:spPr>
          <a:xfrm>
            <a:off x="8348433" y="2506323"/>
            <a:ext cx="4398378" cy="4020384"/>
          </a:xfrm>
          <a:prstGeom prst="rect">
            <a:avLst/>
          </a:prstGeom>
        </p:spPr>
      </p:pic>
      <p:sp>
        <p:nvSpPr>
          <p:cNvPr id="8" name="Text 3"/>
          <p:cNvSpPr/>
          <p:nvPr/>
        </p:nvSpPr>
        <p:spPr>
          <a:xfrm>
            <a:off x="9362557" y="6712219"/>
            <a:ext cx="2232065" cy="444341"/>
          </a:xfrm>
          <a:prstGeom prst="rect">
            <a:avLst/>
          </a:prstGeom>
          <a:noFill/>
          <a:ln/>
        </p:spPr>
        <p:txBody>
          <a:bodyPr wrap="none" rtlCol="0" anchor="t"/>
          <a:lstStyle/>
          <a:p>
            <a:pPr marL="0" indent="0">
              <a:lnSpc>
                <a:spcPts val="3499"/>
              </a:lnSpc>
              <a:buNone/>
            </a:pPr>
            <a:r>
              <a:rPr lang="en-US" sz="2000" b="1" dirty="0">
                <a:solidFill>
                  <a:srgbClr val="CFD0D8"/>
                </a:solidFill>
                <a:latin typeface="Roboto" pitchFamily="34" charset="0"/>
                <a:ea typeface="Roboto" pitchFamily="34" charset="-122"/>
                <a:cs typeface="Roboto" pitchFamily="34" charset="-120"/>
              </a:rPr>
              <a:t>Prototype Photo 2</a:t>
            </a:r>
            <a:endParaRPr lang="en-US" sz="2000" b="1" dirty="0"/>
          </a:p>
        </p:txBody>
      </p:sp>
      <p:sp>
        <p:nvSpPr>
          <p:cNvPr id="10" name="Text 4"/>
          <p:cNvSpPr/>
          <p:nvPr/>
        </p:nvSpPr>
        <p:spPr>
          <a:xfrm>
            <a:off x="7715187" y="5620822"/>
            <a:ext cx="2232065" cy="444341"/>
          </a:xfrm>
          <a:prstGeom prst="rect">
            <a:avLst/>
          </a:prstGeom>
          <a:noFill/>
          <a:ln/>
        </p:spPr>
        <p:txBody>
          <a:bodyPr wrap="none" rtlCol="0" anchor="t"/>
          <a:lstStyle/>
          <a:p>
            <a:pPr marL="0" indent="0">
              <a:lnSpc>
                <a:spcPts val="3499"/>
              </a:lnSpc>
              <a:buNone/>
            </a:pPr>
            <a:endParaRPr lang="en-US" sz="2000" b="1" dirty="0"/>
          </a:p>
        </p:txBody>
      </p:sp>
      <p:sp>
        <p:nvSpPr>
          <p:cNvPr id="12" name="Text 5"/>
          <p:cNvSpPr/>
          <p:nvPr/>
        </p:nvSpPr>
        <p:spPr>
          <a:xfrm>
            <a:off x="10478590" y="5638025"/>
            <a:ext cx="2951071" cy="888682"/>
          </a:xfrm>
          <a:prstGeom prst="rect">
            <a:avLst/>
          </a:prstGeom>
          <a:noFill/>
          <a:ln/>
        </p:spPr>
        <p:txBody>
          <a:bodyPr wrap="square" rtlCol="0" anchor="t"/>
          <a:lstStyle/>
          <a:p>
            <a:pPr marL="0" indent="0">
              <a:lnSpc>
                <a:spcPts val="3499"/>
              </a:lnSpc>
              <a:buNone/>
            </a:pPr>
            <a:endParaRPr lang="en-US" sz="2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9D014A8-F1C3-04E0-5684-5202C998051C}"/>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9EB6B6C-0A9E-1C6D-B769-CFFFEBCC6C65}"/>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5565851B-7F09-3531-2CF0-92DB36092B3F}"/>
              </a:ext>
            </a:extLst>
          </p:cNvPr>
          <p:cNvSpPr/>
          <p:nvPr/>
        </p:nvSpPr>
        <p:spPr>
          <a:xfrm>
            <a:off x="2037993" y="1320402"/>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Introduction:</a:t>
            </a:r>
            <a:endParaRPr lang="en-US" sz="4000" b="1" dirty="0"/>
          </a:p>
        </p:txBody>
      </p:sp>
      <p:sp>
        <p:nvSpPr>
          <p:cNvPr id="5" name="Text 2">
            <a:extLst>
              <a:ext uri="{FF2B5EF4-FFF2-40B4-BE49-F238E27FC236}">
                <a16:creationId xmlns:a16="http://schemas.microsoft.com/office/drawing/2014/main" id="{CBBD8944-2263-85B7-EE12-91A5FEBEC6EE}"/>
              </a:ext>
            </a:extLst>
          </p:cNvPr>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a:extLst>
              <a:ext uri="{FF2B5EF4-FFF2-40B4-BE49-F238E27FC236}">
                <a16:creationId xmlns:a16="http://schemas.microsoft.com/office/drawing/2014/main" id="{45125BEC-82A3-C89E-83FB-EBDD43731941}"/>
              </a:ext>
            </a:extLst>
          </p:cNvPr>
          <p:cNvSpPr/>
          <p:nvPr/>
        </p:nvSpPr>
        <p:spPr>
          <a:xfrm>
            <a:off x="2037993" y="2739925"/>
            <a:ext cx="10554414" cy="3116865"/>
          </a:xfrm>
          <a:prstGeom prst="rect">
            <a:avLst/>
          </a:prstGeom>
          <a:noFill/>
          <a:ln/>
        </p:spPr>
        <p:txBody>
          <a:bodyPr wrap="square" rtlCol="0" anchor="t"/>
          <a:lstStyle/>
          <a:p>
            <a:pPr marL="0" indent="0">
              <a:lnSpc>
                <a:spcPts val="2799"/>
              </a:lnSpc>
              <a:buNone/>
            </a:pPr>
            <a:r>
              <a:rPr lang="en-US" sz="2500" b="0" i="0" dirty="0">
                <a:solidFill>
                  <a:srgbClr val="E3E3E3"/>
                </a:solidFill>
                <a:effectLst/>
                <a:latin typeface="Roboto" panose="02000000000000000000" pitchFamily="2" charset="0"/>
                <a:ea typeface="Roboto" panose="02000000000000000000" pitchFamily="2" charset="0"/>
                <a:cs typeface="Roboto" panose="02000000000000000000" pitchFamily="2" charset="0"/>
              </a:rPr>
              <a:t>This project introduces a self-balancing bike, a technological leap forward in bicycle design. Unlike traditional bikes, this one utilizes sensors and algorithms to constantly maintain balance, making it perfect for new riders or anyone seeking a safer cycling experience. This innovative feature not only reduces the risk of accidents but also opens up cycling to a wider range of people. The project utilizes an Arduino Mega controller and an MPU9250 sensor to achieve this remarkable feat of balance.</a:t>
            </a:r>
            <a:endParaRPr lang="en-US" sz="2500" dirty="0">
              <a:latin typeface="Roboto" panose="02000000000000000000" pitchFamily="2" charset="0"/>
              <a:ea typeface="Roboto" panose="02000000000000000000" pitchFamily="2" charset="0"/>
              <a:cs typeface="Roboto" panose="02000000000000000000" pitchFamily="2" charset="0"/>
            </a:endParaRPr>
          </a:p>
        </p:txBody>
      </p:sp>
      <p:sp>
        <p:nvSpPr>
          <p:cNvPr id="7" name="Text 4">
            <a:extLst>
              <a:ext uri="{FF2B5EF4-FFF2-40B4-BE49-F238E27FC236}">
                <a16:creationId xmlns:a16="http://schemas.microsoft.com/office/drawing/2014/main" id="{9A4D5587-FFC0-7AC6-F267-A64937FEBBE8}"/>
              </a:ext>
            </a:extLst>
          </p:cNvPr>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323925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C332F7E-ACE6-2935-A72F-4F52D25532C8}"/>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AD75E526-D99C-FB9A-D0C3-8062A1D51598}"/>
              </a:ext>
            </a:extLst>
          </p:cNvPr>
          <p:cNvSpPr/>
          <p:nvPr/>
        </p:nvSpPr>
        <p:spPr>
          <a:xfrm>
            <a:off x="0" y="0"/>
            <a:ext cx="14630400" cy="8229600"/>
          </a:xfrm>
          <a:prstGeom prst="rect">
            <a:avLst/>
          </a:prstGeom>
          <a:solidFill>
            <a:srgbClr val="000018">
              <a:alpha val="75000"/>
            </a:srgbClr>
          </a:solidFill>
          <a:ln/>
        </p:spPr>
        <p:txBody>
          <a:bodyPr/>
          <a:lstStyle/>
          <a:p>
            <a:endParaRPr lang="en-US"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IN" sz="2200" b="1" dirty="0">
                <a:solidFill>
                  <a:schemeClr val="bg1"/>
                </a:solidFill>
                <a:latin typeface="Roboto" panose="02000000000000000000" pitchFamily="2" charset="0"/>
                <a:ea typeface="Roboto" panose="02000000000000000000" pitchFamily="2" charset="0"/>
                <a:cs typeface="Roboto" panose="02000000000000000000" pitchFamily="2" charset="0"/>
              </a:rPr>
              <a:t>                                                                                                                         </a:t>
            </a:r>
          </a:p>
          <a:p>
            <a:r>
              <a:rPr lang="en-IN" sz="2200" b="1" dirty="0">
                <a:solidFill>
                  <a:schemeClr val="bg1"/>
                </a:solidFill>
                <a:latin typeface="Roboto" panose="02000000000000000000" pitchFamily="2" charset="0"/>
                <a:ea typeface="Roboto" panose="02000000000000000000" pitchFamily="2" charset="0"/>
                <a:cs typeface="Roboto" panose="02000000000000000000" pitchFamily="2" charset="0"/>
              </a:rPr>
              <a:t>                                                                                                                             Final Submission Of Project</a:t>
            </a:r>
          </a:p>
          <a:p>
            <a:endParaRPr lang="en-IN" sz="2200" b="1" dirty="0">
              <a:solidFill>
                <a:schemeClr val="bg1"/>
              </a:solidFill>
              <a:latin typeface="Roboto" panose="02000000000000000000" pitchFamily="2" charset="0"/>
              <a:ea typeface="Roboto" panose="02000000000000000000" pitchFamily="2" charset="0"/>
              <a:cs typeface="Roboto" panose="02000000000000000000" pitchFamily="2" charset="0"/>
            </a:endParaRPr>
          </a:p>
          <a:p>
            <a:endParaRPr lang="en-IN" sz="2200" b="1" dirty="0">
              <a:solidFill>
                <a:schemeClr val="bg1"/>
              </a:solidFill>
              <a:latin typeface="Roboto" panose="02000000000000000000" pitchFamily="2" charset="0"/>
              <a:ea typeface="Roboto" panose="02000000000000000000" pitchFamily="2" charset="0"/>
              <a:cs typeface="Roboto" panose="02000000000000000000" pitchFamily="2" charset="0"/>
            </a:endParaRPr>
          </a:p>
          <a:p>
            <a:endParaRPr lang="en-IN" sz="2200" b="1"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IN" sz="2200" b="1" dirty="0">
                <a:solidFill>
                  <a:schemeClr val="bg1"/>
                </a:solidFill>
                <a:latin typeface="Roboto" panose="02000000000000000000" pitchFamily="2" charset="0"/>
                <a:ea typeface="Roboto" panose="02000000000000000000" pitchFamily="2" charset="0"/>
                <a:cs typeface="Roboto" panose="02000000000000000000" pitchFamily="2" charset="0"/>
              </a:rPr>
              <a:t>                                       Project Team</a:t>
            </a:r>
          </a:p>
          <a:p>
            <a:endParaRPr lang="en-IN" sz="2200" b="1" dirty="0">
              <a:latin typeface="Roboto" panose="02000000000000000000" pitchFamily="2" charset="0"/>
              <a:ea typeface="Roboto" panose="02000000000000000000" pitchFamily="2" charset="0"/>
              <a:cs typeface="Roboto" panose="02000000000000000000" pitchFamily="2" charset="0"/>
            </a:endParaRPr>
          </a:p>
          <a:p>
            <a:endParaRPr lang="en-IN" sz="2200" b="1" dirty="0">
              <a:latin typeface="Roboto" panose="02000000000000000000" pitchFamily="2" charset="0"/>
              <a:ea typeface="Roboto" panose="02000000000000000000" pitchFamily="2" charset="0"/>
              <a:cs typeface="Roboto" panose="02000000000000000000" pitchFamily="2" charset="0"/>
            </a:endParaRPr>
          </a:p>
        </p:txBody>
      </p:sp>
      <p:sp>
        <p:nvSpPr>
          <p:cNvPr id="4" name="Text 1">
            <a:extLst>
              <a:ext uri="{FF2B5EF4-FFF2-40B4-BE49-F238E27FC236}">
                <a16:creationId xmlns:a16="http://schemas.microsoft.com/office/drawing/2014/main" id="{EFAE612D-C2D7-C26A-BE78-D81C581A629D}"/>
              </a:ext>
            </a:extLst>
          </p:cNvPr>
          <p:cNvSpPr/>
          <p:nvPr/>
        </p:nvSpPr>
        <p:spPr>
          <a:xfrm>
            <a:off x="2037993" y="2640211"/>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2">
            <a:extLst>
              <a:ext uri="{FF2B5EF4-FFF2-40B4-BE49-F238E27FC236}">
                <a16:creationId xmlns:a16="http://schemas.microsoft.com/office/drawing/2014/main" id="{A355460E-5191-C946-0272-F689D3D30DF4}"/>
              </a:ext>
            </a:extLst>
          </p:cNvPr>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a:extLst>
              <a:ext uri="{FF2B5EF4-FFF2-40B4-BE49-F238E27FC236}">
                <a16:creationId xmlns:a16="http://schemas.microsoft.com/office/drawing/2014/main" id="{9F1D5C76-3F20-891B-8137-21E84617452F}"/>
              </a:ext>
            </a:extLst>
          </p:cNvPr>
          <p:cNvSpPr/>
          <p:nvPr/>
        </p:nvSpPr>
        <p:spPr>
          <a:xfrm>
            <a:off x="2037993" y="4273153"/>
            <a:ext cx="10554414" cy="710803"/>
          </a:xfrm>
          <a:prstGeom prst="rect">
            <a:avLst/>
          </a:prstGeom>
          <a:noFill/>
          <a:ln/>
        </p:spPr>
        <p:txBody>
          <a:bodyPr wrap="squar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66A72214-2662-12E5-19C0-78F87C667DFD}"/>
              </a:ext>
            </a:extLst>
          </p:cNvPr>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pic>
        <p:nvPicPr>
          <p:cNvPr id="9" name="image7.jpg">
            <a:extLst>
              <a:ext uri="{FF2B5EF4-FFF2-40B4-BE49-F238E27FC236}">
                <a16:creationId xmlns:a16="http://schemas.microsoft.com/office/drawing/2014/main" id="{A9FB0599-B29C-2322-91E6-48E637EE005C}"/>
              </a:ext>
            </a:extLst>
          </p:cNvPr>
          <p:cNvPicPr/>
          <p:nvPr/>
        </p:nvPicPr>
        <p:blipFill>
          <a:blip r:embed="rId3"/>
          <a:srcRect/>
          <a:stretch>
            <a:fillRect/>
          </a:stretch>
        </p:blipFill>
        <p:spPr>
          <a:xfrm>
            <a:off x="7315200" y="3772196"/>
            <a:ext cx="6548120" cy="3848100"/>
          </a:xfrm>
          <a:prstGeom prst="rect">
            <a:avLst/>
          </a:prstGeom>
          <a:ln/>
        </p:spPr>
      </p:pic>
      <p:pic>
        <p:nvPicPr>
          <p:cNvPr id="10" name="image5.jpg">
            <a:extLst>
              <a:ext uri="{FF2B5EF4-FFF2-40B4-BE49-F238E27FC236}">
                <a16:creationId xmlns:a16="http://schemas.microsoft.com/office/drawing/2014/main" id="{2D001FA8-86AA-9D7A-39B3-3B75B7DF8C7A}"/>
              </a:ext>
            </a:extLst>
          </p:cNvPr>
          <p:cNvPicPr/>
          <p:nvPr/>
        </p:nvPicPr>
        <p:blipFill>
          <a:blip r:embed="rId4"/>
          <a:srcRect/>
          <a:stretch>
            <a:fillRect/>
          </a:stretch>
        </p:blipFill>
        <p:spPr>
          <a:xfrm>
            <a:off x="975360" y="464701"/>
            <a:ext cx="5761106" cy="3558540"/>
          </a:xfrm>
          <a:prstGeom prst="rect">
            <a:avLst/>
          </a:prstGeom>
          <a:ln/>
        </p:spPr>
      </p:pic>
    </p:spTree>
    <p:extLst>
      <p:ext uri="{BB962C8B-B14F-4D97-AF65-F5344CB8AC3E}">
        <p14:creationId xmlns:p14="http://schemas.microsoft.com/office/powerpoint/2010/main" val="1876228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104311"/>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Reference Links:</a:t>
            </a:r>
            <a:endParaRPr lang="en-US" sz="4000" b="1" dirty="0"/>
          </a:p>
        </p:txBody>
      </p:sp>
      <p:sp>
        <p:nvSpPr>
          <p:cNvPr id="5" name="Text 2"/>
          <p:cNvSpPr/>
          <p:nvPr/>
        </p:nvSpPr>
        <p:spPr>
          <a:xfrm>
            <a:off x="2037993" y="3243024"/>
            <a:ext cx="10554414"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a:t>
            </a:r>
            <a:r>
              <a:rPr lang="en-US" sz="2000" u="sng" dirty="0">
                <a:solidFill>
                  <a:srgbClr val="5A6ED8"/>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 https://robu.in/product/l298-based-motor-driver-module-2a/</a:t>
            </a:r>
            <a:endParaRPr lang="en-US" sz="2000" dirty="0"/>
          </a:p>
        </p:txBody>
      </p:sp>
      <p:sp>
        <p:nvSpPr>
          <p:cNvPr id="6" name="Text 3"/>
          <p:cNvSpPr/>
          <p:nvPr/>
        </p:nvSpPr>
        <p:spPr>
          <a:xfrm>
            <a:off x="2037993" y="3848338"/>
            <a:ext cx="10554414"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a:t>
            </a:r>
            <a:r>
              <a:rPr lang="en-US" sz="2000" u="sng" dirty="0">
                <a:solidFill>
                  <a:srgbClr val="5A6ED8"/>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 https://in.mathworks.com/help/supportpkg/arduino/ref/estimate-orientation-ahrs.html</a:t>
            </a:r>
            <a:endParaRPr lang="en-US" sz="2000" dirty="0"/>
          </a:p>
        </p:txBody>
      </p:sp>
      <p:sp>
        <p:nvSpPr>
          <p:cNvPr id="7" name="Text 4"/>
          <p:cNvSpPr/>
          <p:nvPr/>
        </p:nvSpPr>
        <p:spPr>
          <a:xfrm>
            <a:off x="2037993" y="4453652"/>
            <a:ext cx="10554414" cy="355402"/>
          </a:xfrm>
          <a:prstGeom prst="rect">
            <a:avLst/>
          </a:prstGeom>
          <a:noFill/>
          <a:ln/>
        </p:spPr>
        <p:txBody>
          <a:bodyPr wrap="non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a:t>
            </a:r>
            <a:r>
              <a:rPr lang="en-US" sz="2000" u="sng" dirty="0">
                <a:solidFill>
                  <a:srgbClr val="5A6ED8"/>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https://circuitdigest.com/microcontroller-projects/arduino-based-self-balancing-robot</a:t>
            </a:r>
            <a:endParaRPr lang="en-US" sz="2000" dirty="0"/>
          </a:p>
        </p:txBody>
      </p:sp>
      <p:sp>
        <p:nvSpPr>
          <p:cNvPr id="8" name="Text 5"/>
          <p:cNvSpPr/>
          <p:nvPr/>
        </p:nvSpPr>
        <p:spPr>
          <a:xfrm>
            <a:off x="2037993" y="5058966"/>
            <a:ext cx="10554414" cy="1066205"/>
          </a:xfrm>
          <a:prstGeom prst="rect">
            <a:avLst/>
          </a:prstGeom>
          <a:noFill/>
          <a:ln/>
        </p:spPr>
        <p:txBody>
          <a:bodyPr wrap="square" rtlCol="0" anchor="t"/>
          <a:lstStyle/>
          <a:p>
            <a:pPr marL="0" indent="0">
              <a:lnSpc>
                <a:spcPts val="2799"/>
              </a:lnSpc>
              <a:buNone/>
            </a:pPr>
            <a:r>
              <a:rPr lang="en-US" sz="2000" dirty="0">
                <a:solidFill>
                  <a:srgbClr val="CFD0D8"/>
                </a:solidFill>
                <a:latin typeface="Roboto" pitchFamily="34" charset="0"/>
                <a:ea typeface="Roboto" pitchFamily="34" charset="-122"/>
                <a:cs typeface="Roboto" pitchFamily="34" charset="-120"/>
              </a:rPr>
              <a:t>•</a:t>
            </a:r>
            <a:r>
              <a:rPr lang="en-US" sz="2000" u="sng" dirty="0">
                <a:solidFill>
                  <a:srgbClr val="5A6ED8"/>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https://in.mathworks.com/support/search.html/videos/sensor-fusion-part-2-fusing-a-mag-accel-and-gyro-to-estimate-orientation-1569411056638.html?fq%5B%5D=asset_type_name:video&amp;fq%5B%5D=category:fusion/index&amp;page=1</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Text 1"/>
          <p:cNvSpPr/>
          <p:nvPr/>
        </p:nvSpPr>
        <p:spPr>
          <a:xfrm>
            <a:off x="2037993" y="3937040"/>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23CFE0A-5172-9D07-47A8-7C8FA32CD626}"/>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A257C01-A70F-1CE6-F2EA-0935570C1B06}"/>
              </a:ext>
            </a:extLst>
          </p:cNvPr>
          <p:cNvSpPr/>
          <p:nvPr/>
        </p:nvSpPr>
        <p:spPr>
          <a:xfrm>
            <a:off x="0" y="0"/>
            <a:ext cx="14630400" cy="8229600"/>
          </a:xfrm>
          <a:prstGeom prst="rect">
            <a:avLst/>
          </a:prstGeom>
          <a:solidFill>
            <a:srgbClr val="000018">
              <a:alpha val="75000"/>
            </a:srgbClr>
          </a:solidFill>
          <a:ln/>
        </p:spPr>
      </p:sp>
      <p:sp>
        <p:nvSpPr>
          <p:cNvPr id="4" name="Text 1">
            <a:extLst>
              <a:ext uri="{FF2B5EF4-FFF2-40B4-BE49-F238E27FC236}">
                <a16:creationId xmlns:a16="http://schemas.microsoft.com/office/drawing/2014/main" id="{2D486717-9990-2A27-BA41-4779F17B172B}"/>
              </a:ext>
            </a:extLst>
          </p:cNvPr>
          <p:cNvSpPr/>
          <p:nvPr/>
        </p:nvSpPr>
        <p:spPr>
          <a:xfrm>
            <a:off x="2037993" y="1356685"/>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Problem Statement:</a:t>
            </a:r>
            <a:endParaRPr lang="en-US" sz="4000" b="1" dirty="0"/>
          </a:p>
        </p:txBody>
      </p:sp>
      <p:sp>
        <p:nvSpPr>
          <p:cNvPr id="5" name="Text 2">
            <a:extLst>
              <a:ext uri="{FF2B5EF4-FFF2-40B4-BE49-F238E27FC236}">
                <a16:creationId xmlns:a16="http://schemas.microsoft.com/office/drawing/2014/main" id="{678BA806-ECF7-F1AD-B73C-8C69B52C0344}"/>
              </a:ext>
            </a:extLst>
          </p:cNvPr>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a:extLst>
              <a:ext uri="{FF2B5EF4-FFF2-40B4-BE49-F238E27FC236}">
                <a16:creationId xmlns:a16="http://schemas.microsoft.com/office/drawing/2014/main" id="{221342B1-D426-FFA6-9A74-C20C0FB33D06}"/>
              </a:ext>
            </a:extLst>
          </p:cNvPr>
          <p:cNvSpPr/>
          <p:nvPr/>
        </p:nvSpPr>
        <p:spPr>
          <a:xfrm>
            <a:off x="2037993" y="2590021"/>
            <a:ext cx="10983526" cy="3512546"/>
          </a:xfrm>
          <a:prstGeom prst="rect">
            <a:avLst/>
          </a:prstGeom>
          <a:noFill/>
          <a:ln/>
        </p:spPr>
        <p:txBody>
          <a:bodyPr wrap="square" rtlCol="0" anchor="t"/>
          <a:lstStyle/>
          <a:p>
            <a:r>
              <a:rPr lang="en-US" sz="2500" b="0" i="0" u="none" strike="noStrike" baseline="0" dirty="0">
                <a:solidFill>
                  <a:schemeClr val="bg1"/>
                </a:solidFill>
                <a:latin typeface="Roboto" panose="02000000000000000000" pitchFamily="2" charset="0"/>
                <a:ea typeface="Roboto" panose="02000000000000000000" pitchFamily="2" charset="0"/>
                <a:cs typeface="Roboto" panose="02000000000000000000" pitchFamily="2" charset="0"/>
              </a:rPr>
              <a:t>Nowadays, the general accident data for the world shows that the maximum road accidents occurring are of the two wheelers. And, Needless of the lot of investment is being done into the manufacturing and Research and development of high quality and technology driven motor bikes none have been seen to guarantee road safety to the motor rider and the Pillion rider. The safety here solely depends on the rider’s skills and driving techniques. Also, road accidents are bound to occur as the person riding the bike loses control over it and the bike falls below its actual and theoretical point of fall. So here the necessity arises for a system that could act as a balancing aid to the bicycle rider. </a:t>
            </a:r>
            <a:endParaRPr lang="en-US" sz="25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 name="Text 4">
            <a:extLst>
              <a:ext uri="{FF2B5EF4-FFF2-40B4-BE49-F238E27FC236}">
                <a16:creationId xmlns:a16="http://schemas.microsoft.com/office/drawing/2014/main" id="{B39128BE-6F16-A1A2-9821-C0025B3F3B3B}"/>
              </a:ext>
            </a:extLst>
          </p:cNvPr>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196643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933821" y="1486733"/>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Aim:</a:t>
            </a:r>
            <a:endParaRPr lang="en-US" sz="4000" b="1" dirty="0"/>
          </a:p>
        </p:txBody>
      </p:sp>
      <p:sp>
        <p:nvSpPr>
          <p:cNvPr id="5" name="Text 2"/>
          <p:cNvSpPr/>
          <p:nvPr/>
        </p:nvSpPr>
        <p:spPr>
          <a:xfrm>
            <a:off x="2037993" y="366783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1933821" y="2997827"/>
            <a:ext cx="10554414" cy="710803"/>
          </a:xfrm>
          <a:prstGeom prst="rect">
            <a:avLst/>
          </a:prstGeom>
          <a:noFill/>
          <a:ln/>
        </p:spPr>
        <p:txBody>
          <a:bodyPr wrap="square" rtlCol="0" anchor="t"/>
          <a:lstStyle/>
          <a:p>
            <a:pPr marL="0" indent="0">
              <a:lnSpc>
                <a:spcPts val="2799"/>
              </a:lnSpc>
              <a:buNone/>
            </a:pPr>
            <a:r>
              <a:rPr lang="en-US" sz="2500" dirty="0">
                <a:solidFill>
                  <a:srgbClr val="CFD0D8"/>
                </a:solidFill>
                <a:latin typeface="Roboto" pitchFamily="34" charset="0"/>
                <a:ea typeface="Roboto" pitchFamily="34" charset="-122"/>
                <a:cs typeface="Roboto" pitchFamily="34" charset="-120"/>
              </a:rPr>
              <a:t>Contribute to the development of self-balancing technology for bicycles and explore its potential applications for improved accessibility and user engagement.</a:t>
            </a:r>
            <a:endParaRPr lang="en-US" sz="2500" dirty="0"/>
          </a:p>
        </p:txBody>
      </p:sp>
      <p:sp>
        <p:nvSpPr>
          <p:cNvPr id="7" name="Text 4"/>
          <p:cNvSpPr/>
          <p:nvPr/>
        </p:nvSpPr>
        <p:spPr>
          <a:xfrm>
            <a:off x="2037993" y="523386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877378"/>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Objectives:</a:t>
            </a:r>
            <a:endParaRPr lang="en-US" sz="4000" b="1" dirty="0"/>
          </a:p>
        </p:txBody>
      </p:sp>
      <p:sp>
        <p:nvSpPr>
          <p:cNvPr id="5" name="Text 2"/>
          <p:cNvSpPr/>
          <p:nvPr/>
        </p:nvSpPr>
        <p:spPr>
          <a:xfrm>
            <a:off x="2037993" y="2905006"/>
            <a:ext cx="10554414" cy="355402"/>
          </a:xfrm>
          <a:prstGeom prst="rect">
            <a:avLst/>
          </a:prstGeom>
          <a:noFill/>
          <a:ln/>
        </p:spPr>
        <p:txBody>
          <a:bodyPr wrap="none" rtlCol="0" anchor="t"/>
          <a:lstStyle/>
          <a:p>
            <a:pPr marL="0" indent="0">
              <a:lnSpc>
                <a:spcPts val="2799"/>
              </a:lnSpc>
              <a:buNone/>
            </a:pPr>
            <a:endParaRPr lang="en-US" sz="1750" dirty="0"/>
          </a:p>
        </p:txBody>
      </p:sp>
      <p:sp>
        <p:nvSpPr>
          <p:cNvPr id="6" name="Shape 3"/>
          <p:cNvSpPr/>
          <p:nvPr/>
        </p:nvSpPr>
        <p:spPr>
          <a:xfrm>
            <a:off x="2037992" y="3510320"/>
            <a:ext cx="5277207" cy="3226146"/>
          </a:xfrm>
          <a:prstGeom prst="roundRect">
            <a:avLst>
              <a:gd name="adj" fmla="val 4471"/>
            </a:avLst>
          </a:prstGeom>
          <a:solidFill>
            <a:srgbClr val="182567"/>
          </a:solidFill>
          <a:ln w="7620">
            <a:solidFill>
              <a:srgbClr val="313E80"/>
            </a:solidFill>
            <a:prstDash val="solid"/>
          </a:ln>
        </p:spPr>
      </p:sp>
      <p:sp>
        <p:nvSpPr>
          <p:cNvPr id="7" name="Text 4"/>
          <p:cNvSpPr/>
          <p:nvPr/>
        </p:nvSpPr>
        <p:spPr>
          <a:xfrm>
            <a:off x="2623185" y="3740110"/>
            <a:ext cx="4351139" cy="1777008"/>
          </a:xfrm>
          <a:prstGeom prst="rect">
            <a:avLst/>
          </a:prstGeom>
          <a:noFill/>
          <a:ln/>
        </p:spPr>
        <p:txBody>
          <a:bodyPr wrap="square" rtlCol="0" anchor="t"/>
          <a:lstStyle/>
          <a:p>
            <a:pPr marL="342900" indent="-342900" algn="l">
              <a:lnSpc>
                <a:spcPts val="2799"/>
              </a:lnSpc>
              <a:buSzPct val="100000"/>
              <a:buFont typeface="+mj-lt"/>
              <a:buAutoNum type="arabicPeriod"/>
            </a:pPr>
            <a:r>
              <a:rPr lang="en-US" sz="2500" dirty="0">
                <a:solidFill>
                  <a:srgbClr val="CFD0D8"/>
                </a:solidFill>
                <a:latin typeface="Roboto" pitchFamily="34" charset="0"/>
                <a:ea typeface="Roboto" pitchFamily="34" charset="-122"/>
                <a:cs typeface="Roboto" pitchFamily="34" charset="-120"/>
              </a:rPr>
              <a:t>Design and construct a functional small-scale self-balancing bike prototype. This should be achievable within the timeframe of your internship and demonstrate the feasibility of the concept.</a:t>
            </a:r>
            <a:endParaRPr lang="en-US" sz="2500" dirty="0"/>
          </a:p>
        </p:txBody>
      </p:sp>
      <p:sp>
        <p:nvSpPr>
          <p:cNvPr id="8" name="Shape 5"/>
          <p:cNvSpPr/>
          <p:nvPr/>
        </p:nvSpPr>
        <p:spPr>
          <a:xfrm>
            <a:off x="7426285" y="3510320"/>
            <a:ext cx="5277206" cy="3226146"/>
          </a:xfrm>
          <a:prstGeom prst="roundRect">
            <a:avLst>
              <a:gd name="adj" fmla="val 4471"/>
            </a:avLst>
          </a:prstGeom>
          <a:solidFill>
            <a:srgbClr val="182567"/>
          </a:solidFill>
          <a:ln w="7620">
            <a:solidFill>
              <a:srgbClr val="313E80"/>
            </a:solidFill>
            <a:prstDash val="solid"/>
          </a:ln>
        </p:spPr>
      </p:sp>
      <p:sp>
        <p:nvSpPr>
          <p:cNvPr id="9" name="Text 6"/>
          <p:cNvSpPr/>
          <p:nvPr/>
        </p:nvSpPr>
        <p:spPr>
          <a:xfrm>
            <a:off x="7656076" y="3740110"/>
            <a:ext cx="4706541" cy="1777008"/>
          </a:xfrm>
          <a:prstGeom prst="rect">
            <a:avLst/>
          </a:prstGeom>
          <a:noFill/>
          <a:ln/>
        </p:spPr>
        <p:txBody>
          <a:bodyPr wrap="square" rtlCol="0" anchor="t"/>
          <a:lstStyle/>
          <a:p>
            <a:pPr marL="0" indent="0" algn="l">
              <a:lnSpc>
                <a:spcPts val="2799"/>
              </a:lnSpc>
              <a:buNone/>
            </a:pPr>
            <a:r>
              <a:rPr lang="en-US" sz="2500" dirty="0">
                <a:solidFill>
                  <a:srgbClr val="CFD0D8"/>
                </a:solidFill>
                <a:latin typeface="Roboto" pitchFamily="34" charset="0"/>
                <a:ea typeface="Roboto" pitchFamily="34" charset="-122"/>
                <a:cs typeface="Roboto" pitchFamily="34" charset="-120"/>
              </a:rPr>
              <a:t>2.  Utilize gyroscopic stabilization as the primary mechanism for maintaining balance. This sets the technical direction and distinguishes your project from other balancing methods.</a:t>
            </a:r>
            <a:endParaRPr lang="en-US" sz="2500" dirty="0"/>
          </a:p>
        </p:txBody>
      </p:sp>
      <p:sp>
        <p:nvSpPr>
          <p:cNvPr id="10" name="Text 7"/>
          <p:cNvSpPr/>
          <p:nvPr/>
        </p:nvSpPr>
        <p:spPr>
          <a:xfrm>
            <a:off x="2037993" y="5996821"/>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1387"/>
          </a:xfrm>
          <a:prstGeom prst="rect">
            <a:avLst/>
          </a:prstGeom>
          <a:solidFill>
            <a:srgbClr val="000018">
              <a:alpha val="75000"/>
            </a:srgbClr>
          </a:solidFill>
          <a:ln/>
        </p:spPr>
      </p:sp>
      <p:sp>
        <p:nvSpPr>
          <p:cNvPr id="4" name="Text 1"/>
          <p:cNvSpPr/>
          <p:nvPr/>
        </p:nvSpPr>
        <p:spPr>
          <a:xfrm>
            <a:off x="2897029" y="511493"/>
            <a:ext cx="4650581" cy="581263"/>
          </a:xfrm>
          <a:prstGeom prst="rect">
            <a:avLst/>
          </a:prstGeom>
          <a:noFill/>
          <a:ln/>
        </p:spPr>
        <p:txBody>
          <a:bodyPr wrap="none" rtlCol="0" anchor="t"/>
          <a:lstStyle/>
          <a:p>
            <a:pPr marL="0" indent="0">
              <a:lnSpc>
                <a:spcPts val="4577"/>
              </a:lnSpc>
              <a:buNone/>
            </a:pPr>
            <a:r>
              <a:rPr lang="en-US" sz="4000" b="1" dirty="0">
                <a:solidFill>
                  <a:srgbClr val="FFFFFF"/>
                </a:solidFill>
                <a:latin typeface="Roboto" pitchFamily="34" charset="0"/>
                <a:ea typeface="Roboto" pitchFamily="34" charset="-122"/>
                <a:cs typeface="Roboto" pitchFamily="34" charset="-120"/>
              </a:rPr>
              <a:t>Literature Survey:</a:t>
            </a:r>
            <a:endParaRPr lang="en-US" sz="4000" b="1" dirty="0"/>
          </a:p>
        </p:txBody>
      </p:sp>
      <p:sp>
        <p:nvSpPr>
          <p:cNvPr id="5" name="Shape 2"/>
          <p:cNvSpPr/>
          <p:nvPr/>
        </p:nvSpPr>
        <p:spPr>
          <a:xfrm>
            <a:off x="2897030" y="1472326"/>
            <a:ext cx="9600152" cy="6629519"/>
          </a:xfrm>
          <a:prstGeom prst="roundRect">
            <a:avLst>
              <a:gd name="adj" fmla="val 1336"/>
            </a:avLst>
          </a:prstGeom>
          <a:noFill/>
          <a:ln w="7620">
            <a:solidFill>
              <a:srgbClr val="FFFFFF">
                <a:alpha val="24000"/>
              </a:srgbClr>
            </a:solidFill>
            <a:prstDash val="solid"/>
          </a:ln>
        </p:spPr>
      </p:sp>
      <p:sp>
        <p:nvSpPr>
          <p:cNvPr id="6" name="Shape 3"/>
          <p:cNvSpPr/>
          <p:nvPr/>
        </p:nvSpPr>
        <p:spPr>
          <a:xfrm>
            <a:off x="2904649" y="1472327"/>
            <a:ext cx="9592533" cy="535900"/>
          </a:xfrm>
          <a:prstGeom prst="rect">
            <a:avLst/>
          </a:prstGeom>
          <a:solidFill>
            <a:srgbClr val="FFFFFF">
              <a:alpha val="4000"/>
            </a:srgbClr>
          </a:solidFill>
          <a:ln/>
        </p:spPr>
      </p:sp>
      <p:sp>
        <p:nvSpPr>
          <p:cNvPr id="7" name="Text 4"/>
          <p:cNvSpPr/>
          <p:nvPr/>
        </p:nvSpPr>
        <p:spPr>
          <a:xfrm>
            <a:off x="3090862" y="1591508"/>
            <a:ext cx="506254" cy="297537"/>
          </a:xfrm>
          <a:prstGeom prst="rect">
            <a:avLst/>
          </a:prstGeom>
          <a:noFill/>
          <a:ln/>
        </p:spPr>
        <p:txBody>
          <a:bodyPr wrap="none" rtlCol="0" anchor="t"/>
          <a:lstStyle/>
          <a:p>
            <a:pPr marL="0" indent="0">
              <a:lnSpc>
                <a:spcPts val="2344"/>
              </a:lnSpc>
              <a:buNone/>
            </a:pPr>
            <a:r>
              <a:rPr lang="en-US" sz="2500" b="1" dirty="0">
                <a:solidFill>
                  <a:srgbClr val="CFD0D8"/>
                </a:solidFill>
                <a:latin typeface="Roboto" pitchFamily="34" charset="0"/>
                <a:ea typeface="Roboto" pitchFamily="34" charset="-122"/>
                <a:cs typeface="Roboto" pitchFamily="34" charset="-120"/>
              </a:rPr>
              <a:t>No.</a:t>
            </a:r>
            <a:endParaRPr lang="en-US" sz="2500" b="1" dirty="0"/>
          </a:p>
        </p:txBody>
      </p:sp>
      <p:sp>
        <p:nvSpPr>
          <p:cNvPr id="8" name="Text 5"/>
          <p:cNvSpPr/>
          <p:nvPr/>
        </p:nvSpPr>
        <p:spPr>
          <a:xfrm>
            <a:off x="3976687" y="1591508"/>
            <a:ext cx="3620691" cy="297537"/>
          </a:xfrm>
          <a:prstGeom prst="rect">
            <a:avLst/>
          </a:prstGeom>
          <a:noFill/>
          <a:ln/>
        </p:spPr>
        <p:txBody>
          <a:bodyPr wrap="none" rtlCol="0" anchor="t"/>
          <a:lstStyle/>
          <a:p>
            <a:pPr marL="0" indent="0">
              <a:lnSpc>
                <a:spcPts val="2344"/>
              </a:lnSpc>
              <a:buNone/>
            </a:pPr>
            <a:r>
              <a:rPr lang="en-US" sz="2500" b="1" dirty="0">
                <a:solidFill>
                  <a:srgbClr val="CFD0D8"/>
                </a:solidFill>
                <a:latin typeface="Roboto" pitchFamily="34" charset="0"/>
                <a:ea typeface="Roboto" pitchFamily="34" charset="-122"/>
                <a:cs typeface="Roboto" pitchFamily="34" charset="-120"/>
              </a:rPr>
              <a:t>Title of Paper</a:t>
            </a:r>
            <a:endParaRPr lang="en-US" sz="2500" b="1" dirty="0"/>
          </a:p>
        </p:txBody>
      </p:sp>
      <p:sp>
        <p:nvSpPr>
          <p:cNvPr id="9" name="Text 6"/>
          <p:cNvSpPr/>
          <p:nvPr/>
        </p:nvSpPr>
        <p:spPr>
          <a:xfrm>
            <a:off x="7976949" y="1591508"/>
            <a:ext cx="3562707" cy="297537"/>
          </a:xfrm>
          <a:prstGeom prst="rect">
            <a:avLst/>
          </a:prstGeom>
          <a:noFill/>
          <a:ln/>
        </p:spPr>
        <p:txBody>
          <a:bodyPr wrap="none" rtlCol="0" anchor="t"/>
          <a:lstStyle/>
          <a:p>
            <a:pPr marL="0" indent="0">
              <a:lnSpc>
                <a:spcPts val="2344"/>
              </a:lnSpc>
              <a:buNone/>
            </a:pPr>
            <a:r>
              <a:rPr lang="en-US" sz="2500" b="1" dirty="0">
                <a:solidFill>
                  <a:srgbClr val="CFD0D8"/>
                </a:solidFill>
                <a:latin typeface="Roboto" pitchFamily="34" charset="0"/>
                <a:ea typeface="Roboto" pitchFamily="34" charset="-122"/>
                <a:cs typeface="Roboto" pitchFamily="34" charset="-120"/>
              </a:rPr>
              <a:t>Summary</a:t>
            </a:r>
            <a:endParaRPr lang="en-US" sz="2500" b="1" dirty="0"/>
          </a:p>
        </p:txBody>
      </p:sp>
      <p:sp>
        <p:nvSpPr>
          <p:cNvPr id="10" name="Shape 7"/>
          <p:cNvSpPr/>
          <p:nvPr/>
        </p:nvSpPr>
        <p:spPr>
          <a:xfrm>
            <a:off x="2904649" y="2008227"/>
            <a:ext cx="8820983" cy="1428512"/>
          </a:xfrm>
          <a:prstGeom prst="rect">
            <a:avLst/>
          </a:prstGeom>
          <a:solidFill>
            <a:srgbClr val="000000">
              <a:alpha val="4000"/>
            </a:srgbClr>
          </a:solidFill>
          <a:ln/>
        </p:spPr>
      </p:sp>
      <p:sp>
        <p:nvSpPr>
          <p:cNvPr id="11" name="Text 8"/>
          <p:cNvSpPr/>
          <p:nvPr/>
        </p:nvSpPr>
        <p:spPr>
          <a:xfrm>
            <a:off x="3090862" y="2127409"/>
            <a:ext cx="506254" cy="297537"/>
          </a:xfrm>
          <a:prstGeom prst="rect">
            <a:avLst/>
          </a:prstGeom>
          <a:noFill/>
          <a:ln/>
        </p:spPr>
        <p:txBody>
          <a:bodyPr wrap="none" rtlCol="0" anchor="t"/>
          <a:lstStyle/>
          <a:p>
            <a:pPr marL="0" indent="0">
              <a:lnSpc>
                <a:spcPts val="2344"/>
              </a:lnSpc>
              <a:buNone/>
            </a:pPr>
            <a:r>
              <a:rPr lang="en-US" sz="2000" b="1" dirty="0">
                <a:solidFill>
                  <a:srgbClr val="CFD0D8"/>
                </a:solidFill>
                <a:latin typeface="Roboto" pitchFamily="34" charset="0"/>
                <a:ea typeface="Roboto" pitchFamily="34" charset="-122"/>
                <a:cs typeface="Roboto" pitchFamily="34" charset="-120"/>
              </a:rPr>
              <a:t>1.</a:t>
            </a:r>
            <a:endParaRPr lang="en-US" sz="2000" b="1" dirty="0"/>
          </a:p>
        </p:txBody>
      </p:sp>
      <p:sp>
        <p:nvSpPr>
          <p:cNvPr id="12" name="Text 9"/>
          <p:cNvSpPr/>
          <p:nvPr/>
        </p:nvSpPr>
        <p:spPr>
          <a:xfrm>
            <a:off x="3976687" y="2127409"/>
            <a:ext cx="3620691" cy="1190149"/>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"Stabilization of a Two-Wheeled Self-Balancing Mobile Robot Using PID Control" (IEEE Transactions on Industrial Electronics, 2004)</a:t>
            </a:r>
            <a:endParaRPr lang="en-US" sz="1600" dirty="0"/>
          </a:p>
        </p:txBody>
      </p:sp>
      <p:sp>
        <p:nvSpPr>
          <p:cNvPr id="13" name="Text 10"/>
          <p:cNvSpPr/>
          <p:nvPr/>
        </p:nvSpPr>
        <p:spPr>
          <a:xfrm>
            <a:off x="7976949" y="2127409"/>
            <a:ext cx="4245917" cy="1190149"/>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This paper presents a classic PID control approach for self-balancing bicycles, analyzing its effectiveness and limitations in handling disturbances.</a:t>
            </a:r>
            <a:endParaRPr lang="en-US" sz="1600" dirty="0"/>
          </a:p>
        </p:txBody>
      </p:sp>
      <p:sp>
        <p:nvSpPr>
          <p:cNvPr id="14" name="Shape 11"/>
          <p:cNvSpPr/>
          <p:nvPr/>
        </p:nvSpPr>
        <p:spPr>
          <a:xfrm>
            <a:off x="2904649" y="3436739"/>
            <a:ext cx="9596009" cy="1130975"/>
          </a:xfrm>
          <a:prstGeom prst="rect">
            <a:avLst/>
          </a:prstGeom>
          <a:solidFill>
            <a:srgbClr val="FFFFFF">
              <a:alpha val="4000"/>
            </a:srgbClr>
          </a:solidFill>
          <a:ln/>
        </p:spPr>
      </p:sp>
      <p:sp>
        <p:nvSpPr>
          <p:cNvPr id="15" name="Text 12"/>
          <p:cNvSpPr/>
          <p:nvPr/>
        </p:nvSpPr>
        <p:spPr>
          <a:xfrm>
            <a:off x="3090862" y="3555921"/>
            <a:ext cx="506254" cy="297537"/>
          </a:xfrm>
          <a:prstGeom prst="rect">
            <a:avLst/>
          </a:prstGeom>
          <a:noFill/>
          <a:ln/>
        </p:spPr>
        <p:txBody>
          <a:bodyPr wrap="none" rtlCol="0" anchor="t"/>
          <a:lstStyle/>
          <a:p>
            <a:pPr marL="0" indent="0">
              <a:lnSpc>
                <a:spcPts val="2344"/>
              </a:lnSpc>
              <a:buNone/>
            </a:pPr>
            <a:r>
              <a:rPr lang="en-US" sz="2000" b="1" dirty="0">
                <a:solidFill>
                  <a:srgbClr val="CFD0D8"/>
                </a:solidFill>
                <a:latin typeface="Roboto" pitchFamily="34" charset="0"/>
                <a:ea typeface="Roboto" pitchFamily="34" charset="-122"/>
                <a:cs typeface="Roboto" pitchFamily="34" charset="-120"/>
              </a:rPr>
              <a:t>2.</a:t>
            </a:r>
            <a:endParaRPr lang="en-US" sz="2000" b="1" dirty="0"/>
          </a:p>
        </p:txBody>
      </p:sp>
      <p:sp>
        <p:nvSpPr>
          <p:cNvPr id="16" name="Text 13"/>
          <p:cNvSpPr/>
          <p:nvPr/>
        </p:nvSpPr>
        <p:spPr>
          <a:xfrm>
            <a:off x="3980758" y="3462381"/>
            <a:ext cx="3725946" cy="892612"/>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"Adaptive Fuzzy Control of a Self-Balancing Two-Wheeled Mobile Robot" (IEEE Transactions on Fuzzy Systems, 2006)</a:t>
            </a:r>
            <a:endParaRPr lang="en-US" sz="1600" dirty="0"/>
          </a:p>
        </p:txBody>
      </p:sp>
      <p:sp>
        <p:nvSpPr>
          <p:cNvPr id="17" name="Text 14"/>
          <p:cNvSpPr/>
          <p:nvPr/>
        </p:nvSpPr>
        <p:spPr>
          <a:xfrm>
            <a:off x="7976949" y="3475258"/>
            <a:ext cx="4245917" cy="892612"/>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This study explores the use of fuzzy logic control for adapting to varying operating conditions and achieving robust balance.</a:t>
            </a:r>
            <a:endParaRPr lang="en-US" sz="1600" dirty="0"/>
          </a:p>
        </p:txBody>
      </p:sp>
      <p:sp>
        <p:nvSpPr>
          <p:cNvPr id="18" name="Shape 15"/>
          <p:cNvSpPr/>
          <p:nvPr/>
        </p:nvSpPr>
        <p:spPr>
          <a:xfrm>
            <a:off x="2904649" y="4746070"/>
            <a:ext cx="9596009" cy="1250155"/>
          </a:xfrm>
          <a:prstGeom prst="rect">
            <a:avLst/>
          </a:prstGeom>
          <a:solidFill>
            <a:srgbClr val="000000">
              <a:alpha val="4000"/>
            </a:srgbClr>
          </a:solidFill>
          <a:ln/>
        </p:spPr>
      </p:sp>
      <p:sp>
        <p:nvSpPr>
          <p:cNvPr id="19" name="Text 16"/>
          <p:cNvSpPr/>
          <p:nvPr/>
        </p:nvSpPr>
        <p:spPr>
          <a:xfrm>
            <a:off x="3090862" y="4686895"/>
            <a:ext cx="506254" cy="297537"/>
          </a:xfrm>
          <a:prstGeom prst="rect">
            <a:avLst/>
          </a:prstGeom>
          <a:noFill/>
          <a:ln/>
        </p:spPr>
        <p:txBody>
          <a:bodyPr wrap="none" rtlCol="0" anchor="t"/>
          <a:lstStyle/>
          <a:p>
            <a:pPr marL="0" indent="0">
              <a:lnSpc>
                <a:spcPts val="2344"/>
              </a:lnSpc>
              <a:buNone/>
            </a:pPr>
            <a:r>
              <a:rPr lang="en-US" sz="2000" b="1" dirty="0">
                <a:solidFill>
                  <a:srgbClr val="CFD0D8"/>
                </a:solidFill>
                <a:latin typeface="Roboto" pitchFamily="34" charset="0"/>
                <a:ea typeface="Roboto" pitchFamily="34" charset="-122"/>
                <a:cs typeface="Roboto" pitchFamily="34" charset="-120"/>
              </a:rPr>
              <a:t>3.</a:t>
            </a:r>
            <a:endParaRPr lang="en-US" sz="2000" b="1" dirty="0"/>
          </a:p>
        </p:txBody>
      </p:sp>
      <p:sp>
        <p:nvSpPr>
          <p:cNvPr id="20" name="Text 17"/>
          <p:cNvSpPr/>
          <p:nvPr/>
        </p:nvSpPr>
        <p:spPr>
          <a:xfrm>
            <a:off x="3976687" y="4730709"/>
            <a:ext cx="3620691" cy="1190149"/>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"Model-Based Predictive Control for Balancing a Self-Balancing Electric Scooter" (IEEE Transactions on Industrial Electronics, 2017)</a:t>
            </a:r>
            <a:endParaRPr lang="en-US" sz="1600" dirty="0"/>
          </a:p>
        </p:txBody>
      </p:sp>
      <p:sp>
        <p:nvSpPr>
          <p:cNvPr id="21" name="Text 18"/>
          <p:cNvSpPr/>
          <p:nvPr/>
        </p:nvSpPr>
        <p:spPr>
          <a:xfrm>
            <a:off x="7976949" y="4746070"/>
            <a:ext cx="4245917" cy="1190149"/>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This paper implements a model-predictive control (MPC) approach to achieve superior tracking performance and disturbance rejection.</a:t>
            </a:r>
            <a:endParaRPr lang="en-US" sz="1600" dirty="0"/>
          </a:p>
        </p:txBody>
      </p:sp>
      <p:sp>
        <p:nvSpPr>
          <p:cNvPr id="22" name="Shape 19"/>
          <p:cNvSpPr/>
          <p:nvPr/>
        </p:nvSpPr>
        <p:spPr>
          <a:xfrm>
            <a:off x="2904649" y="6115406"/>
            <a:ext cx="9596009" cy="1986439"/>
          </a:xfrm>
          <a:prstGeom prst="rect">
            <a:avLst/>
          </a:prstGeom>
          <a:solidFill>
            <a:srgbClr val="FFFFFF">
              <a:alpha val="4000"/>
            </a:srgbClr>
          </a:solidFill>
          <a:ln/>
        </p:spPr>
      </p:sp>
      <p:sp>
        <p:nvSpPr>
          <p:cNvPr id="23" name="Text 20"/>
          <p:cNvSpPr/>
          <p:nvPr/>
        </p:nvSpPr>
        <p:spPr>
          <a:xfrm>
            <a:off x="3090862" y="6115407"/>
            <a:ext cx="506254" cy="297537"/>
          </a:xfrm>
          <a:prstGeom prst="rect">
            <a:avLst/>
          </a:prstGeom>
          <a:noFill/>
          <a:ln/>
        </p:spPr>
        <p:txBody>
          <a:bodyPr wrap="none" rtlCol="0" anchor="t"/>
          <a:lstStyle/>
          <a:p>
            <a:pPr marL="0" indent="0">
              <a:lnSpc>
                <a:spcPts val="2344"/>
              </a:lnSpc>
              <a:buNone/>
            </a:pPr>
            <a:r>
              <a:rPr lang="en-US" sz="2000" b="1" dirty="0">
                <a:solidFill>
                  <a:srgbClr val="CFD0D8"/>
                </a:solidFill>
                <a:latin typeface="Roboto" pitchFamily="34" charset="0"/>
                <a:ea typeface="Roboto" pitchFamily="34" charset="-122"/>
                <a:cs typeface="Roboto" pitchFamily="34" charset="-120"/>
              </a:rPr>
              <a:t>4.</a:t>
            </a:r>
            <a:endParaRPr lang="en-US" sz="2000" b="1" dirty="0"/>
          </a:p>
        </p:txBody>
      </p:sp>
      <p:sp>
        <p:nvSpPr>
          <p:cNvPr id="24" name="Text 21"/>
          <p:cNvSpPr/>
          <p:nvPr/>
        </p:nvSpPr>
        <p:spPr>
          <a:xfrm>
            <a:off x="3980758" y="6221373"/>
            <a:ext cx="3620691" cy="1190149"/>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"Multi-Sensor Based Localization and Mapping for an Indoor Self-Balancing Scooter" (IEEE Robotics and Automation Letters, 2020)</a:t>
            </a:r>
            <a:endParaRPr lang="en-US" sz="1600" dirty="0"/>
          </a:p>
        </p:txBody>
      </p:sp>
      <p:sp>
        <p:nvSpPr>
          <p:cNvPr id="25" name="Text 22"/>
          <p:cNvSpPr/>
          <p:nvPr/>
        </p:nvSpPr>
        <p:spPr>
          <a:xfrm>
            <a:off x="7985935" y="6221373"/>
            <a:ext cx="4245917" cy="1487686"/>
          </a:xfrm>
          <a:prstGeom prst="rect">
            <a:avLst/>
          </a:prstGeom>
          <a:noFill/>
          <a:ln/>
        </p:spPr>
        <p:txBody>
          <a:bodyPr wrap="square" rtlCol="0" anchor="t"/>
          <a:lstStyle/>
          <a:p>
            <a:pPr marL="0" indent="0">
              <a:lnSpc>
                <a:spcPts val="2344"/>
              </a:lnSpc>
              <a:buNone/>
            </a:pPr>
            <a:r>
              <a:rPr lang="en-US" sz="1600" dirty="0">
                <a:solidFill>
                  <a:srgbClr val="CFD0D8"/>
                </a:solidFill>
                <a:latin typeface="Roboto" pitchFamily="34" charset="0"/>
                <a:ea typeface="Roboto" pitchFamily="34" charset="-122"/>
                <a:cs typeface="Roboto" pitchFamily="34" charset="-120"/>
              </a:rPr>
              <a:t>This paper describes a multi-sensor fusion approach for precise localization and mapping within indoor environments, enabling autonomous navigation for self-balancing vehicles.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6956"/>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Motivation:</a:t>
            </a:r>
            <a:endParaRPr lang="en-US" sz="4000" b="1" dirty="0"/>
          </a:p>
        </p:txBody>
      </p:sp>
      <p:sp>
        <p:nvSpPr>
          <p:cNvPr id="5" name="Text 2"/>
          <p:cNvSpPr/>
          <p:nvPr/>
        </p:nvSpPr>
        <p:spPr>
          <a:xfrm>
            <a:off x="2037993" y="3490198"/>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037993" y="2993724"/>
            <a:ext cx="10554414" cy="1066205"/>
          </a:xfrm>
          <a:prstGeom prst="rect">
            <a:avLst/>
          </a:prstGeom>
          <a:noFill/>
          <a:ln/>
        </p:spPr>
        <p:txBody>
          <a:bodyPr wrap="square" rtlCol="0" anchor="t"/>
          <a:lstStyle/>
          <a:p>
            <a:pPr marL="0" indent="0">
              <a:lnSpc>
                <a:spcPts val="2799"/>
              </a:lnSpc>
              <a:buNone/>
            </a:pPr>
            <a:r>
              <a:rPr lang="en-US" sz="2500" dirty="0">
                <a:solidFill>
                  <a:srgbClr val="CFD0D8"/>
                </a:solidFill>
                <a:latin typeface="Roboto" pitchFamily="34" charset="0"/>
                <a:ea typeface="Roboto" pitchFamily="34" charset="-122"/>
                <a:cs typeface="Roboto" pitchFamily="34" charset="-120"/>
              </a:rPr>
              <a:t>We're developing a self-balancing bike to open the joy of cycling to everyone. This project is motivated by a desire to make cycling safer, easier, and more accessible. By automating balance, we can empower people of all abilities to experience the freedom and fun of two-wheeled exploration.</a:t>
            </a:r>
            <a:endParaRPr lang="en-US" sz="2500" dirty="0"/>
          </a:p>
        </p:txBody>
      </p:sp>
      <p:sp>
        <p:nvSpPr>
          <p:cNvPr id="7" name="Text 4"/>
          <p:cNvSpPr/>
          <p:nvPr/>
        </p:nvSpPr>
        <p:spPr>
          <a:xfrm>
            <a:off x="2037993" y="5411629"/>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922246" y="560946"/>
            <a:ext cx="5554980" cy="694373"/>
          </a:xfrm>
          <a:prstGeom prst="rect">
            <a:avLst/>
          </a:prstGeom>
          <a:noFill/>
          <a:ln/>
        </p:spPr>
        <p:txBody>
          <a:bodyPr wrap="none" rtlCol="0" anchor="t"/>
          <a:lstStyle/>
          <a:p>
            <a:pPr marL="0" indent="0">
              <a:lnSpc>
                <a:spcPts val="5468"/>
              </a:lnSpc>
              <a:buNone/>
            </a:pPr>
            <a:r>
              <a:rPr lang="en-US" sz="4000" b="1" dirty="0">
                <a:solidFill>
                  <a:srgbClr val="FFFFFF"/>
                </a:solidFill>
                <a:latin typeface="Roboto" pitchFamily="34" charset="0"/>
                <a:ea typeface="Roboto" pitchFamily="34" charset="-122"/>
                <a:cs typeface="Roboto" pitchFamily="34" charset="-120"/>
              </a:rPr>
              <a:t>Scope:</a:t>
            </a:r>
            <a:endParaRPr lang="en-US" sz="4000" b="1" dirty="0"/>
          </a:p>
        </p:txBody>
      </p:sp>
      <p:sp>
        <p:nvSpPr>
          <p:cNvPr id="5" name="Text 2"/>
          <p:cNvSpPr/>
          <p:nvPr/>
        </p:nvSpPr>
        <p:spPr>
          <a:xfrm>
            <a:off x="2037993" y="1940821"/>
            <a:ext cx="2232065" cy="694373"/>
          </a:xfrm>
          <a:prstGeom prst="rect">
            <a:avLst/>
          </a:prstGeom>
          <a:noFill/>
          <a:ln/>
        </p:spPr>
        <p:txBody>
          <a:bodyPr wrap="square" rtlCol="0" anchor="t"/>
          <a:lstStyle/>
          <a:p>
            <a:pPr marL="457200" indent="-457200">
              <a:lnSpc>
                <a:spcPts val="2734"/>
              </a:lnSpc>
              <a:buFont typeface="Wingdings" panose="05000000000000000000" pitchFamily="2" charset="2"/>
              <a:buChar char="ü"/>
            </a:pPr>
            <a:r>
              <a:rPr lang="en-US" sz="2000" b="1" dirty="0">
                <a:solidFill>
                  <a:srgbClr val="FFFFFF"/>
                </a:solidFill>
                <a:latin typeface="Roboto" pitchFamily="34" charset="0"/>
                <a:ea typeface="Roboto" pitchFamily="34" charset="-122"/>
                <a:cs typeface="Roboto" pitchFamily="34" charset="-120"/>
              </a:rPr>
              <a:t>Enhanced Safety Features</a:t>
            </a:r>
            <a:endParaRPr lang="en-US" sz="2000" b="1" dirty="0"/>
          </a:p>
        </p:txBody>
      </p:sp>
      <p:sp>
        <p:nvSpPr>
          <p:cNvPr id="6" name="Text 3"/>
          <p:cNvSpPr/>
          <p:nvPr/>
        </p:nvSpPr>
        <p:spPr>
          <a:xfrm>
            <a:off x="2049617" y="3461997"/>
            <a:ext cx="2232065" cy="3182183"/>
          </a:xfrm>
          <a:prstGeom prst="rect">
            <a:avLst/>
          </a:prstGeom>
          <a:noFill/>
          <a:ln/>
        </p:spPr>
        <p:txBody>
          <a:bodyPr wrap="square" rtlCol="0" anchor="t"/>
          <a:lstStyle/>
          <a:p>
            <a:pPr marL="0" indent="0">
              <a:lnSpc>
                <a:spcPts val="2799"/>
              </a:lnSpc>
              <a:buNone/>
            </a:pPr>
            <a:r>
              <a:rPr lang="en-US" dirty="0">
                <a:solidFill>
                  <a:srgbClr val="CFD0D8"/>
                </a:solidFill>
                <a:latin typeface="Roboto" pitchFamily="34" charset="0"/>
                <a:ea typeface="Roboto" pitchFamily="34" charset="-122"/>
                <a:cs typeface="Roboto" pitchFamily="34" charset="-120"/>
              </a:rPr>
              <a:t>Integrate collision detection systems and emergency braking mechanisms to further improve rider safety on the self-balancing bike.</a:t>
            </a:r>
            <a:endParaRPr lang="en-US" dirty="0"/>
          </a:p>
        </p:txBody>
      </p:sp>
      <p:sp>
        <p:nvSpPr>
          <p:cNvPr id="7" name="Text 4"/>
          <p:cNvSpPr/>
          <p:nvPr/>
        </p:nvSpPr>
        <p:spPr>
          <a:xfrm>
            <a:off x="4819650" y="1940821"/>
            <a:ext cx="2232065" cy="694373"/>
          </a:xfrm>
          <a:prstGeom prst="rect">
            <a:avLst/>
          </a:prstGeom>
          <a:noFill/>
          <a:ln/>
        </p:spPr>
        <p:txBody>
          <a:bodyPr wrap="square" rtlCol="0" anchor="t"/>
          <a:lstStyle/>
          <a:p>
            <a:pPr marL="342900" indent="-342900">
              <a:lnSpc>
                <a:spcPts val="2734"/>
              </a:lnSpc>
              <a:buFont typeface="Wingdings" panose="05000000000000000000" pitchFamily="2" charset="2"/>
              <a:buChar char="v"/>
            </a:pPr>
            <a:r>
              <a:rPr lang="en-US" sz="2000" b="1" dirty="0">
                <a:solidFill>
                  <a:srgbClr val="FFFFFF"/>
                </a:solidFill>
                <a:latin typeface="Roboto" pitchFamily="34" charset="0"/>
                <a:ea typeface="Roboto" pitchFamily="34" charset="-122"/>
                <a:cs typeface="Roboto" pitchFamily="34" charset="-120"/>
              </a:rPr>
              <a:t>Environmental Adaptability</a:t>
            </a:r>
            <a:endParaRPr lang="en-US" sz="2000" b="1" dirty="0"/>
          </a:p>
        </p:txBody>
      </p:sp>
      <p:sp>
        <p:nvSpPr>
          <p:cNvPr id="8" name="Text 5"/>
          <p:cNvSpPr/>
          <p:nvPr/>
        </p:nvSpPr>
        <p:spPr>
          <a:xfrm>
            <a:off x="4854212" y="3466577"/>
            <a:ext cx="2232065" cy="2843213"/>
          </a:xfrm>
          <a:prstGeom prst="rect">
            <a:avLst/>
          </a:prstGeom>
          <a:noFill/>
          <a:ln/>
        </p:spPr>
        <p:txBody>
          <a:bodyPr wrap="square" rtlCol="0" anchor="t"/>
          <a:lstStyle/>
          <a:p>
            <a:pPr marL="0" indent="0">
              <a:lnSpc>
                <a:spcPts val="2799"/>
              </a:lnSpc>
              <a:buNone/>
            </a:pPr>
            <a:r>
              <a:rPr lang="en-US" dirty="0">
                <a:solidFill>
                  <a:srgbClr val="CFD0D8"/>
                </a:solidFill>
                <a:latin typeface="Roboto" pitchFamily="34" charset="0"/>
                <a:ea typeface="Roboto" pitchFamily="34" charset="-122"/>
                <a:cs typeface="Roboto" pitchFamily="34" charset="-120"/>
              </a:rPr>
              <a:t>Develop adaptive suspension systems that can adjust to different terrains and weather conditions, ensuring optimal performance across various environments.</a:t>
            </a:r>
            <a:endParaRPr lang="en-US" dirty="0"/>
          </a:p>
        </p:txBody>
      </p:sp>
      <p:sp>
        <p:nvSpPr>
          <p:cNvPr id="9" name="Text 6"/>
          <p:cNvSpPr/>
          <p:nvPr/>
        </p:nvSpPr>
        <p:spPr>
          <a:xfrm>
            <a:off x="7658807" y="1940820"/>
            <a:ext cx="2232065" cy="694373"/>
          </a:xfrm>
          <a:prstGeom prst="rect">
            <a:avLst/>
          </a:prstGeom>
          <a:noFill/>
          <a:ln/>
        </p:spPr>
        <p:txBody>
          <a:bodyPr wrap="square" rtlCol="0" anchor="t"/>
          <a:lstStyle/>
          <a:p>
            <a:pPr marL="457200" indent="-457200">
              <a:lnSpc>
                <a:spcPts val="2734"/>
              </a:lnSpc>
              <a:buFont typeface="Wingdings" panose="05000000000000000000" pitchFamily="2" charset="2"/>
              <a:buChar char="Ø"/>
            </a:pPr>
            <a:r>
              <a:rPr lang="en-US" sz="2000" b="1" dirty="0">
                <a:solidFill>
                  <a:srgbClr val="FFFFFF"/>
                </a:solidFill>
                <a:latin typeface="Roboto" pitchFamily="34" charset="0"/>
                <a:ea typeface="Roboto" pitchFamily="34" charset="-122"/>
                <a:cs typeface="Roboto" pitchFamily="34" charset="-120"/>
              </a:rPr>
              <a:t>Personalization Options</a:t>
            </a:r>
            <a:endParaRPr lang="en-US" sz="2000" b="1" dirty="0"/>
          </a:p>
        </p:txBody>
      </p:sp>
      <p:sp>
        <p:nvSpPr>
          <p:cNvPr id="10" name="Text 7"/>
          <p:cNvSpPr/>
          <p:nvPr/>
        </p:nvSpPr>
        <p:spPr>
          <a:xfrm>
            <a:off x="7658807" y="3466578"/>
            <a:ext cx="2232066" cy="2843213"/>
          </a:xfrm>
          <a:prstGeom prst="rect">
            <a:avLst/>
          </a:prstGeom>
          <a:noFill/>
          <a:ln/>
        </p:spPr>
        <p:txBody>
          <a:bodyPr wrap="square" rtlCol="0" anchor="t"/>
          <a:lstStyle/>
          <a:p>
            <a:pPr marL="0" indent="0">
              <a:lnSpc>
                <a:spcPts val="2799"/>
              </a:lnSpc>
              <a:buNone/>
            </a:pPr>
            <a:r>
              <a:rPr lang="en-US" dirty="0">
                <a:solidFill>
                  <a:srgbClr val="CFD0D8"/>
                </a:solidFill>
                <a:latin typeface="Roboto" pitchFamily="34" charset="0"/>
                <a:ea typeface="Roboto" pitchFamily="34" charset="-122"/>
                <a:cs typeface="Roboto" pitchFamily="34" charset="-120"/>
              </a:rPr>
              <a:t>Provide customization features such as adjustable seat height, handlebar position, and riding modes to accommodate individual preferences and comfort levels.</a:t>
            </a:r>
            <a:endParaRPr lang="en-US" dirty="0"/>
          </a:p>
        </p:txBody>
      </p:sp>
      <p:sp>
        <p:nvSpPr>
          <p:cNvPr id="11" name="Text 8"/>
          <p:cNvSpPr/>
          <p:nvPr/>
        </p:nvSpPr>
        <p:spPr>
          <a:xfrm>
            <a:off x="10360342" y="1940820"/>
            <a:ext cx="2232065" cy="1041559"/>
          </a:xfrm>
          <a:prstGeom prst="rect">
            <a:avLst/>
          </a:prstGeom>
          <a:noFill/>
          <a:ln/>
        </p:spPr>
        <p:txBody>
          <a:bodyPr wrap="square" rtlCol="0" anchor="t"/>
          <a:lstStyle/>
          <a:p>
            <a:pPr marL="457200" indent="-457200">
              <a:lnSpc>
                <a:spcPts val="2734"/>
              </a:lnSpc>
              <a:buFont typeface="Wingdings" panose="05000000000000000000" pitchFamily="2" charset="2"/>
              <a:buChar char="q"/>
            </a:pPr>
            <a:r>
              <a:rPr lang="en-US" sz="2000" b="1" dirty="0">
                <a:solidFill>
                  <a:srgbClr val="FFFFFF"/>
                </a:solidFill>
                <a:latin typeface="Roboto" pitchFamily="34" charset="0"/>
                <a:ea typeface="Roboto" pitchFamily="34" charset="-122"/>
                <a:cs typeface="Roboto" pitchFamily="34" charset="-120"/>
              </a:rPr>
              <a:t>Integrated Health and Fitness Tracking</a:t>
            </a:r>
            <a:endParaRPr lang="en-US" sz="2000" b="1" dirty="0"/>
          </a:p>
        </p:txBody>
      </p:sp>
      <p:sp>
        <p:nvSpPr>
          <p:cNvPr id="12" name="Text 9"/>
          <p:cNvSpPr/>
          <p:nvPr/>
        </p:nvSpPr>
        <p:spPr>
          <a:xfrm>
            <a:off x="10360342" y="3461997"/>
            <a:ext cx="2232065" cy="2487390"/>
          </a:xfrm>
          <a:prstGeom prst="rect">
            <a:avLst/>
          </a:prstGeom>
          <a:noFill/>
          <a:ln/>
        </p:spPr>
        <p:txBody>
          <a:bodyPr wrap="square" rtlCol="0" anchor="t"/>
          <a:lstStyle/>
          <a:p>
            <a:pPr marL="0" indent="0">
              <a:lnSpc>
                <a:spcPts val="2799"/>
              </a:lnSpc>
              <a:buNone/>
            </a:pPr>
            <a:r>
              <a:rPr lang="en-US" dirty="0">
                <a:solidFill>
                  <a:srgbClr val="CFD0D8"/>
                </a:solidFill>
                <a:latin typeface="Roboto" pitchFamily="34" charset="0"/>
                <a:ea typeface="Roboto" pitchFamily="34" charset="-122"/>
                <a:cs typeface="Roboto" pitchFamily="34" charset="-120"/>
              </a:rPr>
              <a:t>Implement sensors to monitor rider health metrics, track fitness goals, and provide personalized workout recommendations.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00018">
              <a:alpha val="75000"/>
            </a:srgbClr>
          </a:solidFill>
          <a:ln/>
        </p:spPr>
      </p:sp>
      <p:sp>
        <p:nvSpPr>
          <p:cNvPr id="4" name="Text 1"/>
          <p:cNvSpPr/>
          <p:nvPr/>
        </p:nvSpPr>
        <p:spPr>
          <a:xfrm>
            <a:off x="3453765" y="447080"/>
            <a:ext cx="5030478" cy="508040"/>
          </a:xfrm>
          <a:prstGeom prst="rect">
            <a:avLst/>
          </a:prstGeom>
          <a:noFill/>
          <a:ln/>
        </p:spPr>
        <p:txBody>
          <a:bodyPr wrap="none" rtlCol="0" anchor="t"/>
          <a:lstStyle/>
          <a:p>
            <a:pPr marL="0" indent="0">
              <a:lnSpc>
                <a:spcPts val="4001"/>
              </a:lnSpc>
              <a:buNone/>
            </a:pPr>
            <a:r>
              <a:rPr lang="en-US" sz="4000" b="1" dirty="0">
                <a:solidFill>
                  <a:srgbClr val="FFFFFF"/>
                </a:solidFill>
                <a:latin typeface="Roboto" pitchFamily="34" charset="0"/>
                <a:ea typeface="Roboto" pitchFamily="34" charset="-122"/>
                <a:cs typeface="Roboto" pitchFamily="34" charset="-120"/>
              </a:rPr>
              <a:t>Methodology Details:</a:t>
            </a:r>
            <a:endParaRPr lang="en-US" sz="4000" b="1" dirty="0"/>
          </a:p>
        </p:txBody>
      </p:sp>
      <p:pic>
        <p:nvPicPr>
          <p:cNvPr id="5" name="Image 1" descr="preencoded.png"/>
          <p:cNvPicPr>
            <a:picLocks noChangeAspect="1"/>
          </p:cNvPicPr>
          <p:nvPr/>
        </p:nvPicPr>
        <p:blipFill>
          <a:blip r:embed="rId4"/>
          <a:stretch>
            <a:fillRect/>
          </a:stretch>
        </p:blipFill>
        <p:spPr>
          <a:xfrm>
            <a:off x="3453765" y="1280279"/>
            <a:ext cx="812840" cy="1300639"/>
          </a:xfrm>
          <a:prstGeom prst="rect">
            <a:avLst/>
          </a:prstGeom>
        </p:spPr>
      </p:pic>
      <p:sp>
        <p:nvSpPr>
          <p:cNvPr id="6" name="Text 2"/>
          <p:cNvSpPr/>
          <p:nvPr/>
        </p:nvSpPr>
        <p:spPr>
          <a:xfrm>
            <a:off x="4510445" y="1442799"/>
            <a:ext cx="2183963" cy="253960"/>
          </a:xfrm>
          <a:prstGeom prst="rect">
            <a:avLst/>
          </a:prstGeom>
          <a:noFill/>
          <a:ln/>
        </p:spPr>
        <p:txBody>
          <a:bodyPr wrap="none" rtlCol="0" anchor="t"/>
          <a:lstStyle/>
          <a:p>
            <a:pPr marL="0" indent="0" algn="l">
              <a:lnSpc>
                <a:spcPts val="2000"/>
              </a:lnSpc>
              <a:buNone/>
            </a:pPr>
            <a:r>
              <a:rPr lang="en-US" sz="2000" b="1" dirty="0">
                <a:solidFill>
                  <a:srgbClr val="CFD0D8"/>
                </a:solidFill>
                <a:latin typeface="Roboto" pitchFamily="34" charset="0"/>
                <a:ea typeface="Roboto" pitchFamily="34" charset="-122"/>
                <a:cs typeface="Roboto" pitchFamily="34" charset="-120"/>
              </a:rPr>
              <a:t>Sensor Data Acquisition</a:t>
            </a:r>
            <a:endParaRPr lang="en-US" sz="2000" b="1" dirty="0"/>
          </a:p>
        </p:txBody>
      </p:sp>
      <p:sp>
        <p:nvSpPr>
          <p:cNvPr id="7" name="Text 3"/>
          <p:cNvSpPr/>
          <p:nvPr/>
        </p:nvSpPr>
        <p:spPr>
          <a:xfrm>
            <a:off x="4510445" y="1794272"/>
            <a:ext cx="7411479" cy="520303"/>
          </a:xfrm>
          <a:prstGeom prst="rect">
            <a:avLst/>
          </a:prstGeom>
          <a:noFill/>
          <a:ln/>
        </p:spPr>
        <p:txBody>
          <a:bodyPr wrap="square" rtlCol="0" anchor="t"/>
          <a:lstStyle/>
          <a:p>
            <a:pPr marL="0" indent="0" algn="l">
              <a:lnSpc>
                <a:spcPts val="2048"/>
              </a:lnSpc>
              <a:buNone/>
            </a:pPr>
            <a:r>
              <a:rPr lang="en-US" dirty="0">
                <a:solidFill>
                  <a:srgbClr val="CFD0D8"/>
                </a:solidFill>
                <a:latin typeface="Roboto" pitchFamily="34" charset="0"/>
                <a:ea typeface="Roboto" pitchFamily="34" charset="-122"/>
                <a:cs typeface="Roboto" pitchFamily="34" charset="-120"/>
              </a:rPr>
              <a:t>The Arduino Mega initializes the MPU 9250 via I2C and continuously reads gyroscope and accelerometer data.</a:t>
            </a:r>
            <a:endParaRPr lang="en-US" dirty="0"/>
          </a:p>
        </p:txBody>
      </p:sp>
      <p:pic>
        <p:nvPicPr>
          <p:cNvPr id="8" name="Image 2" descr="preencoded.png"/>
          <p:cNvPicPr>
            <a:picLocks noChangeAspect="1"/>
          </p:cNvPicPr>
          <p:nvPr/>
        </p:nvPicPr>
        <p:blipFill>
          <a:blip r:embed="rId5"/>
          <a:stretch>
            <a:fillRect/>
          </a:stretch>
        </p:blipFill>
        <p:spPr>
          <a:xfrm>
            <a:off x="3453765" y="2580918"/>
            <a:ext cx="812840" cy="1300639"/>
          </a:xfrm>
          <a:prstGeom prst="rect">
            <a:avLst/>
          </a:prstGeom>
        </p:spPr>
      </p:pic>
      <p:sp>
        <p:nvSpPr>
          <p:cNvPr id="9" name="Text 4"/>
          <p:cNvSpPr/>
          <p:nvPr/>
        </p:nvSpPr>
        <p:spPr>
          <a:xfrm>
            <a:off x="4510445" y="2743438"/>
            <a:ext cx="2032278" cy="253960"/>
          </a:xfrm>
          <a:prstGeom prst="rect">
            <a:avLst/>
          </a:prstGeom>
          <a:noFill/>
          <a:ln/>
        </p:spPr>
        <p:txBody>
          <a:bodyPr wrap="none" rtlCol="0" anchor="t"/>
          <a:lstStyle/>
          <a:p>
            <a:pPr marL="0" indent="0" algn="l">
              <a:lnSpc>
                <a:spcPts val="2000"/>
              </a:lnSpc>
              <a:buNone/>
            </a:pPr>
            <a:r>
              <a:rPr lang="en-US" sz="2000" b="1" dirty="0">
                <a:solidFill>
                  <a:srgbClr val="CFD0D8"/>
                </a:solidFill>
                <a:latin typeface="Roboto" pitchFamily="34" charset="0"/>
                <a:ea typeface="Roboto" pitchFamily="34" charset="-122"/>
                <a:cs typeface="Roboto" pitchFamily="34" charset="-120"/>
              </a:rPr>
              <a:t>Data Transfer</a:t>
            </a:r>
            <a:endParaRPr lang="en-US" sz="2000" b="1" dirty="0"/>
          </a:p>
        </p:txBody>
      </p:sp>
      <p:sp>
        <p:nvSpPr>
          <p:cNvPr id="10" name="Text 5"/>
          <p:cNvSpPr/>
          <p:nvPr/>
        </p:nvSpPr>
        <p:spPr>
          <a:xfrm>
            <a:off x="4510445" y="3094911"/>
            <a:ext cx="7793444" cy="520303"/>
          </a:xfrm>
          <a:prstGeom prst="rect">
            <a:avLst/>
          </a:prstGeom>
          <a:noFill/>
          <a:ln/>
        </p:spPr>
        <p:txBody>
          <a:bodyPr wrap="square" rtlCol="0" anchor="t"/>
          <a:lstStyle/>
          <a:p>
            <a:pPr marL="0" indent="0" algn="l">
              <a:lnSpc>
                <a:spcPts val="2048"/>
              </a:lnSpc>
              <a:buNone/>
            </a:pPr>
            <a:r>
              <a:rPr lang="en-US" dirty="0">
                <a:solidFill>
                  <a:srgbClr val="CFD0D8"/>
                </a:solidFill>
                <a:latin typeface="Roboto" pitchFamily="34" charset="0"/>
                <a:ea typeface="Roboto" pitchFamily="34" charset="-122"/>
                <a:cs typeface="Roboto" pitchFamily="34" charset="-120"/>
              </a:rPr>
              <a:t>The MPU 9250 retrieves data from its registers and sends it to the Arduino Mega, which converts the raw data into meaningful sensor values.</a:t>
            </a:r>
            <a:endParaRPr lang="en-US" dirty="0"/>
          </a:p>
        </p:txBody>
      </p:sp>
      <p:pic>
        <p:nvPicPr>
          <p:cNvPr id="11" name="Image 3" descr="preencoded.png"/>
          <p:cNvPicPr>
            <a:picLocks noChangeAspect="1"/>
          </p:cNvPicPr>
          <p:nvPr/>
        </p:nvPicPr>
        <p:blipFill>
          <a:blip r:embed="rId6"/>
          <a:stretch>
            <a:fillRect/>
          </a:stretch>
        </p:blipFill>
        <p:spPr>
          <a:xfrm>
            <a:off x="3453765" y="3881557"/>
            <a:ext cx="812840" cy="1300639"/>
          </a:xfrm>
          <a:prstGeom prst="rect">
            <a:avLst/>
          </a:prstGeom>
        </p:spPr>
      </p:pic>
      <p:sp>
        <p:nvSpPr>
          <p:cNvPr id="12" name="Text 6"/>
          <p:cNvSpPr/>
          <p:nvPr/>
        </p:nvSpPr>
        <p:spPr>
          <a:xfrm>
            <a:off x="4510445" y="4044077"/>
            <a:ext cx="2591753" cy="253960"/>
          </a:xfrm>
          <a:prstGeom prst="rect">
            <a:avLst/>
          </a:prstGeom>
          <a:noFill/>
          <a:ln/>
        </p:spPr>
        <p:txBody>
          <a:bodyPr wrap="none" rtlCol="0" anchor="t"/>
          <a:lstStyle/>
          <a:p>
            <a:pPr marL="0" indent="0" algn="l">
              <a:lnSpc>
                <a:spcPts val="2000"/>
              </a:lnSpc>
              <a:buNone/>
            </a:pPr>
            <a:r>
              <a:rPr lang="en-US" sz="2000" b="1" dirty="0">
                <a:solidFill>
                  <a:srgbClr val="CFD0D8"/>
                </a:solidFill>
                <a:latin typeface="Roboto" pitchFamily="34" charset="0"/>
                <a:ea typeface="Roboto" pitchFamily="34" charset="-122"/>
                <a:cs typeface="Roboto" pitchFamily="34" charset="-120"/>
              </a:rPr>
              <a:t>Data Processing and Control</a:t>
            </a:r>
            <a:endParaRPr lang="en-US" sz="2000" b="1" dirty="0"/>
          </a:p>
        </p:txBody>
      </p:sp>
      <p:sp>
        <p:nvSpPr>
          <p:cNvPr id="13" name="Text 7"/>
          <p:cNvSpPr/>
          <p:nvPr/>
        </p:nvSpPr>
        <p:spPr>
          <a:xfrm>
            <a:off x="4510445" y="4395549"/>
            <a:ext cx="6666071" cy="520303"/>
          </a:xfrm>
          <a:prstGeom prst="rect">
            <a:avLst/>
          </a:prstGeom>
          <a:noFill/>
          <a:ln/>
        </p:spPr>
        <p:txBody>
          <a:bodyPr wrap="square" rtlCol="0" anchor="t"/>
          <a:lstStyle/>
          <a:p>
            <a:pPr marL="0" indent="0" algn="l">
              <a:lnSpc>
                <a:spcPts val="2048"/>
              </a:lnSpc>
              <a:buNone/>
            </a:pPr>
            <a:r>
              <a:rPr lang="en-US" dirty="0">
                <a:solidFill>
                  <a:srgbClr val="CFD0D8"/>
                </a:solidFill>
                <a:latin typeface="Roboto" pitchFamily="34" charset="0"/>
                <a:ea typeface="Roboto" pitchFamily="34" charset="-122"/>
                <a:cs typeface="Roboto" pitchFamily="34" charset="-120"/>
              </a:rPr>
              <a:t>The Arduino processes the sensor data to determine the bike's tilt angle and orientation in real-time.</a:t>
            </a:r>
            <a:endParaRPr lang="en-US" dirty="0"/>
          </a:p>
        </p:txBody>
      </p:sp>
      <p:pic>
        <p:nvPicPr>
          <p:cNvPr id="14" name="Image 4" descr="preencoded.png"/>
          <p:cNvPicPr>
            <a:picLocks noChangeAspect="1"/>
          </p:cNvPicPr>
          <p:nvPr/>
        </p:nvPicPr>
        <p:blipFill>
          <a:blip r:embed="rId7"/>
          <a:stretch>
            <a:fillRect/>
          </a:stretch>
        </p:blipFill>
        <p:spPr>
          <a:xfrm>
            <a:off x="3453765" y="5182195"/>
            <a:ext cx="812840" cy="1300639"/>
          </a:xfrm>
          <a:prstGeom prst="rect">
            <a:avLst/>
          </a:prstGeom>
        </p:spPr>
      </p:pic>
      <p:sp>
        <p:nvSpPr>
          <p:cNvPr id="15" name="Text 8"/>
          <p:cNvSpPr/>
          <p:nvPr/>
        </p:nvSpPr>
        <p:spPr>
          <a:xfrm>
            <a:off x="4510445" y="5344716"/>
            <a:ext cx="2147530" cy="253960"/>
          </a:xfrm>
          <a:prstGeom prst="rect">
            <a:avLst/>
          </a:prstGeom>
          <a:noFill/>
          <a:ln/>
        </p:spPr>
        <p:txBody>
          <a:bodyPr wrap="none" rtlCol="0" anchor="t"/>
          <a:lstStyle/>
          <a:p>
            <a:pPr marL="0" indent="0" algn="l">
              <a:lnSpc>
                <a:spcPts val="2000"/>
              </a:lnSpc>
              <a:buNone/>
            </a:pPr>
            <a:r>
              <a:rPr lang="en-US" sz="2000" b="1" dirty="0">
                <a:solidFill>
                  <a:srgbClr val="CFD0D8"/>
                </a:solidFill>
                <a:latin typeface="Roboto" pitchFamily="34" charset="0"/>
                <a:ea typeface="Roboto" pitchFamily="34" charset="-122"/>
                <a:cs typeface="Roboto" pitchFamily="34" charset="-120"/>
              </a:rPr>
              <a:t>PWM Signal Generation</a:t>
            </a:r>
            <a:endParaRPr lang="en-US" sz="2000" b="1" dirty="0"/>
          </a:p>
        </p:txBody>
      </p:sp>
      <p:sp>
        <p:nvSpPr>
          <p:cNvPr id="16" name="Text 9"/>
          <p:cNvSpPr/>
          <p:nvPr/>
        </p:nvSpPr>
        <p:spPr>
          <a:xfrm>
            <a:off x="4510445" y="5696188"/>
            <a:ext cx="6666071" cy="260152"/>
          </a:xfrm>
          <a:prstGeom prst="rect">
            <a:avLst/>
          </a:prstGeom>
          <a:noFill/>
          <a:ln/>
        </p:spPr>
        <p:txBody>
          <a:bodyPr wrap="none" rtlCol="0" anchor="t"/>
          <a:lstStyle/>
          <a:p>
            <a:pPr marL="0" indent="0" algn="l">
              <a:lnSpc>
                <a:spcPts val="2048"/>
              </a:lnSpc>
              <a:buNone/>
            </a:pPr>
            <a:r>
              <a:rPr lang="en-US" dirty="0">
                <a:solidFill>
                  <a:srgbClr val="CFD0D8"/>
                </a:solidFill>
                <a:latin typeface="Roboto" pitchFamily="34" charset="0"/>
                <a:ea typeface="Roboto" pitchFamily="34" charset="-122"/>
                <a:cs typeface="Roboto" pitchFamily="34" charset="-120"/>
              </a:rPr>
              <a:t>The Arduino generates PWM signals to control the speed and direction of the motors.</a:t>
            </a:r>
            <a:endParaRPr lang="en-US" dirty="0"/>
          </a:p>
        </p:txBody>
      </p:sp>
      <p:pic>
        <p:nvPicPr>
          <p:cNvPr id="17" name="Image 5" descr="preencoded.png"/>
          <p:cNvPicPr>
            <a:picLocks noChangeAspect="1"/>
          </p:cNvPicPr>
          <p:nvPr/>
        </p:nvPicPr>
        <p:blipFill>
          <a:blip r:embed="rId8"/>
          <a:stretch>
            <a:fillRect/>
          </a:stretch>
        </p:blipFill>
        <p:spPr>
          <a:xfrm>
            <a:off x="3453765" y="6482834"/>
            <a:ext cx="812840" cy="1300639"/>
          </a:xfrm>
          <a:prstGeom prst="rect">
            <a:avLst/>
          </a:prstGeom>
        </p:spPr>
      </p:pic>
      <p:sp>
        <p:nvSpPr>
          <p:cNvPr id="18" name="Text 10"/>
          <p:cNvSpPr/>
          <p:nvPr/>
        </p:nvSpPr>
        <p:spPr>
          <a:xfrm>
            <a:off x="4510445" y="6645354"/>
            <a:ext cx="2032278" cy="253960"/>
          </a:xfrm>
          <a:prstGeom prst="rect">
            <a:avLst/>
          </a:prstGeom>
          <a:noFill/>
          <a:ln/>
        </p:spPr>
        <p:txBody>
          <a:bodyPr wrap="none" rtlCol="0" anchor="t"/>
          <a:lstStyle/>
          <a:p>
            <a:pPr marL="0" indent="0" algn="l">
              <a:lnSpc>
                <a:spcPts val="2000"/>
              </a:lnSpc>
              <a:buNone/>
            </a:pPr>
            <a:r>
              <a:rPr lang="en-US" sz="2000" b="1" dirty="0">
                <a:solidFill>
                  <a:srgbClr val="CFD0D8"/>
                </a:solidFill>
                <a:latin typeface="Roboto" pitchFamily="34" charset="0"/>
                <a:ea typeface="Roboto" pitchFamily="34" charset="-122"/>
                <a:cs typeface="Roboto" pitchFamily="34" charset="-120"/>
              </a:rPr>
              <a:t>Balancing Mechanism</a:t>
            </a:r>
            <a:endParaRPr lang="en-US" sz="2000" b="1" dirty="0"/>
          </a:p>
        </p:txBody>
      </p:sp>
      <p:sp>
        <p:nvSpPr>
          <p:cNvPr id="19" name="Text 11"/>
          <p:cNvSpPr/>
          <p:nvPr/>
        </p:nvSpPr>
        <p:spPr>
          <a:xfrm>
            <a:off x="4510445" y="6996827"/>
            <a:ext cx="8302730" cy="520303"/>
          </a:xfrm>
          <a:prstGeom prst="rect">
            <a:avLst/>
          </a:prstGeom>
          <a:noFill/>
          <a:ln/>
        </p:spPr>
        <p:txBody>
          <a:bodyPr wrap="square" rtlCol="0" anchor="t"/>
          <a:lstStyle/>
          <a:p>
            <a:pPr marL="0" indent="0" algn="l">
              <a:lnSpc>
                <a:spcPts val="2048"/>
              </a:lnSpc>
              <a:buNone/>
            </a:pPr>
            <a:r>
              <a:rPr lang="en-US" dirty="0">
                <a:solidFill>
                  <a:srgbClr val="CFD0D8"/>
                </a:solidFill>
                <a:latin typeface="Roboto" pitchFamily="34" charset="0"/>
                <a:ea typeface="Roboto" pitchFamily="34" charset="-122"/>
                <a:cs typeface="Roboto" pitchFamily="34" charset="-120"/>
              </a:rPr>
              <a:t>The system continuously monitors the sensor data, calculates adjustments, and sends control signals to the motors to maintain balance by counteracting tilt.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1240</Words>
  <Application>Microsoft Office PowerPoint</Application>
  <PresentationFormat>Custom</PresentationFormat>
  <Paragraphs>113</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Gund</cp:lastModifiedBy>
  <cp:revision>7</cp:revision>
  <dcterms:created xsi:type="dcterms:W3CDTF">2024-03-27T22:50:15Z</dcterms:created>
  <dcterms:modified xsi:type="dcterms:W3CDTF">2024-03-29T05:07:35Z</dcterms:modified>
</cp:coreProperties>
</file>